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rimo" panose="020B0604020202020204" charset="0"/>
      <p:regular r:id="rId15"/>
    </p:embeddedFont>
    <p:embeddedFont>
      <p:font typeface="IM Fell" panose="020B0604020202020204" charset="0"/>
      <p:regular r:id="rId16"/>
    </p:embeddedFont>
    <p:embeddedFont>
      <p:font typeface="Kaushan Script"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s://youtube.com/shorts/5kR3wReIGGk?si=OdJTtZXKvQTY28ye" TargetMode="External"/><Relationship Id="rId5" Type="http://schemas.openxmlformats.org/officeDocument/2006/relationships/hyperlink" Target="https://youtube.com/shorts/5kR3wReIGGk?si=h4P6J18Up_WxM3gy" TargetMode="External"/><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txBody>
          <a:bodyPr/>
          <a:lstStyle/>
          <a:p>
            <a:endParaRPr lang="ro-RO"/>
          </a:p>
        </p:txBody>
      </p:sp>
      <p:sp>
        <p:nvSpPr>
          <p:cNvPr id="3" name="Freeform 3"/>
          <p:cNvSpPr/>
          <p:nvPr/>
        </p:nvSpPr>
        <p:spPr>
          <a:xfrm>
            <a:off x="-1925315" y="1028700"/>
            <a:ext cx="12492751" cy="822960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a:blip r:embed="rId3"/>
            <a:stretch>
              <a:fillRect/>
            </a:stretch>
          </a:blipFill>
        </p:spPr>
        <p:txBody>
          <a:bodyPr/>
          <a:lstStyle/>
          <a:p>
            <a:endParaRPr lang="ro-RO"/>
          </a:p>
        </p:txBody>
      </p:sp>
      <p:sp>
        <p:nvSpPr>
          <p:cNvPr id="4" name="Freeform 4"/>
          <p:cNvSpPr/>
          <p:nvPr/>
        </p:nvSpPr>
        <p:spPr>
          <a:xfrm>
            <a:off x="8537244" y="1243773"/>
            <a:ext cx="3152630" cy="1907341"/>
          </a:xfrm>
          <a:custGeom>
            <a:avLst/>
            <a:gdLst/>
            <a:ahLst/>
            <a:cxnLst/>
            <a:rect l="l" t="t" r="r" b="b"/>
            <a:pathLst>
              <a:path w="3152630" h="1907341">
                <a:moveTo>
                  <a:pt x="0" y="0"/>
                </a:moveTo>
                <a:lnTo>
                  <a:pt x="3152630" y="0"/>
                </a:lnTo>
                <a:lnTo>
                  <a:pt x="3152630" y="1907341"/>
                </a:lnTo>
                <a:lnTo>
                  <a:pt x="0" y="1907341"/>
                </a:lnTo>
                <a:lnTo>
                  <a:pt x="0" y="0"/>
                </a:lnTo>
                <a:close/>
              </a:path>
            </a:pathLst>
          </a:custGeom>
          <a:blipFill>
            <a:blip r:embed="rId4"/>
            <a:stretch>
              <a:fillRect/>
            </a:stretch>
          </a:blipFill>
          <a:ln cap="sq">
            <a:noFill/>
            <a:prstDash val="solid"/>
            <a:miter/>
          </a:ln>
        </p:spPr>
        <p:txBody>
          <a:bodyPr/>
          <a:lstStyle/>
          <a:p>
            <a:endParaRPr lang="ro-RO"/>
          </a:p>
        </p:txBody>
      </p:sp>
      <p:sp>
        <p:nvSpPr>
          <p:cNvPr id="5" name="Freeform 5"/>
          <p:cNvSpPr/>
          <p:nvPr/>
        </p:nvSpPr>
        <p:spPr>
          <a:xfrm>
            <a:off x="557278" y="8276091"/>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txBody>
          <a:bodyPr/>
          <a:lstStyle/>
          <a:p>
            <a:endParaRPr lang="ro-RO"/>
          </a:p>
        </p:txBody>
      </p:sp>
      <p:sp>
        <p:nvSpPr>
          <p:cNvPr id="6" name="Freeform 6"/>
          <p:cNvSpPr/>
          <p:nvPr/>
        </p:nvSpPr>
        <p:spPr>
          <a:xfrm>
            <a:off x="14960304" y="7440103"/>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txBody>
          <a:bodyPr/>
          <a:lstStyle/>
          <a:p>
            <a:endParaRPr lang="ro-RO"/>
          </a:p>
        </p:txBody>
      </p:sp>
      <p:sp>
        <p:nvSpPr>
          <p:cNvPr id="7" name="TextBox 7"/>
          <p:cNvSpPr txBox="1"/>
          <p:nvPr/>
        </p:nvSpPr>
        <p:spPr>
          <a:xfrm>
            <a:off x="0" y="2607793"/>
            <a:ext cx="9444546" cy="5144136"/>
          </a:xfrm>
          <a:prstGeom prst="rect">
            <a:avLst/>
          </a:prstGeom>
        </p:spPr>
        <p:txBody>
          <a:bodyPr lIns="0" tIns="0" rIns="0" bIns="0" rtlCol="0" anchor="t">
            <a:spAutoFit/>
          </a:bodyPr>
          <a:lstStyle/>
          <a:p>
            <a:pPr algn="ctr">
              <a:lnSpc>
                <a:spcPts val="13570"/>
              </a:lnSpc>
            </a:pPr>
            <a:r>
              <a:rPr lang="en-US" sz="11500">
                <a:solidFill>
                  <a:srgbClr val="221F1B"/>
                </a:solidFill>
                <a:latin typeface="Kaushan Script"/>
                <a:ea typeface="Kaushan Script"/>
                <a:cs typeface="Kaushan Script"/>
                <a:sym typeface="Kaushan Script"/>
              </a:rPr>
              <a:t>Revoluția lui Tudor Vladimirescu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3"/>
            <a:stretch>
              <a:fillRect/>
            </a:stretch>
          </a:blipFill>
        </p:spPr>
        <p:txBody>
          <a:bodyPr/>
          <a:lstStyle/>
          <a:p>
            <a:endParaRPr lang="ro-RO"/>
          </a:p>
        </p:txBody>
      </p:sp>
      <p:sp>
        <p:nvSpPr>
          <p:cNvPr id="4" name="Freeform 4"/>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4"/>
            <a:stretch>
              <a:fillRect/>
            </a:stretch>
          </a:blipFill>
          <a:ln cap="sq">
            <a:noFill/>
            <a:prstDash val="solid"/>
            <a:miter/>
          </a:ln>
        </p:spPr>
        <p:txBody>
          <a:bodyPr/>
          <a:lstStyle/>
          <a:p>
            <a:endParaRPr lang="ro-RO"/>
          </a:p>
        </p:txBody>
      </p:sp>
      <p:sp>
        <p:nvSpPr>
          <p:cNvPr id="5" name="Freeform 5"/>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txBody>
          <a:bodyPr/>
          <a:lstStyle/>
          <a:p>
            <a:endParaRPr lang="ro-RO"/>
          </a:p>
        </p:txBody>
      </p:sp>
      <p:sp>
        <p:nvSpPr>
          <p:cNvPr id="6" name="Freeform 6"/>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txBody>
          <a:bodyPr/>
          <a:lstStyle/>
          <a:p>
            <a:endParaRPr lang="ro-RO"/>
          </a:p>
        </p:txBody>
      </p:sp>
      <p:sp>
        <p:nvSpPr>
          <p:cNvPr id="7" name="TextBox 7"/>
          <p:cNvSpPr txBox="1"/>
          <p:nvPr/>
        </p:nvSpPr>
        <p:spPr>
          <a:xfrm>
            <a:off x="5068263" y="1083793"/>
            <a:ext cx="8297736" cy="5530088"/>
          </a:xfrm>
          <a:prstGeom prst="rect">
            <a:avLst/>
          </a:prstGeom>
        </p:spPr>
        <p:txBody>
          <a:bodyPr lIns="0" tIns="0" rIns="0" bIns="0" rtlCol="0" anchor="t">
            <a:spAutoFit/>
          </a:bodyPr>
          <a:lstStyle/>
          <a:p>
            <a:pPr algn="ctr">
              <a:lnSpc>
                <a:spcPts val="8850"/>
              </a:lnSpc>
            </a:pPr>
            <a:r>
              <a:rPr lang="en-US" sz="7500">
                <a:solidFill>
                  <a:srgbClr val="000000"/>
                </a:solidFill>
                <a:latin typeface="Kaushan Script"/>
                <a:ea typeface="Kaushan Script"/>
                <a:cs typeface="Kaushan Script"/>
                <a:sym typeface="Kaushan Script"/>
              </a:rPr>
              <a:t>Răspundeți la următoarele întrebări</a:t>
            </a:r>
          </a:p>
          <a:p>
            <a:pPr algn="ctr">
              <a:lnSpc>
                <a:spcPts val="5192"/>
              </a:lnSpc>
            </a:pPr>
            <a:r>
              <a:rPr lang="en-US" sz="4400">
                <a:solidFill>
                  <a:srgbClr val="000000"/>
                </a:solidFill>
                <a:latin typeface="Kaushan Script"/>
                <a:ea typeface="Kaushan Script"/>
                <a:cs typeface="Kaushan Script"/>
                <a:sym typeface="Kaushan Script"/>
              </a:rPr>
              <a:t>1.Menționați o cauză a revoluției lui Tudor Vladimirescu</a:t>
            </a:r>
          </a:p>
          <a:p>
            <a:pPr algn="ctr">
              <a:lnSpc>
                <a:spcPts val="5192"/>
              </a:lnSpc>
              <a:spcBef>
                <a:spcPct val="0"/>
              </a:spcBef>
            </a:pPr>
            <a:r>
              <a:rPr lang="en-US" sz="4400">
                <a:solidFill>
                  <a:srgbClr val="000000"/>
                </a:solidFill>
                <a:latin typeface="Kaushan Script"/>
                <a:ea typeface="Kaushan Script"/>
                <a:cs typeface="Kaushan Script"/>
                <a:sym typeface="Kaushan Script"/>
              </a:rPr>
              <a:t>2.Prezentați Documentul Cererile norodului românesc și argumentați de ce este un proiect politic modern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403315" y="-188848"/>
            <a:ext cx="19094630" cy="9954212"/>
          </a:xfrm>
          <a:custGeom>
            <a:avLst/>
            <a:gdLst/>
            <a:ahLst/>
            <a:cxnLst/>
            <a:rect l="l" t="t" r="r" b="b"/>
            <a:pathLst>
              <a:path w="19094630" h="9954212">
                <a:moveTo>
                  <a:pt x="0" y="0"/>
                </a:moveTo>
                <a:lnTo>
                  <a:pt x="19094630" y="0"/>
                </a:lnTo>
                <a:lnTo>
                  <a:pt x="19094630" y="9954212"/>
                </a:lnTo>
                <a:lnTo>
                  <a:pt x="0" y="9954212"/>
                </a:lnTo>
                <a:lnTo>
                  <a:pt x="0" y="0"/>
                </a:lnTo>
                <a:close/>
              </a:path>
            </a:pathLst>
          </a:custGeom>
          <a:blipFill>
            <a:blip r:embed="rId3"/>
            <a:stretch>
              <a:fillRect t="-13182" b="-13182"/>
            </a:stretch>
          </a:blipFill>
        </p:spPr>
        <p:txBody>
          <a:bodyPr/>
          <a:lstStyle/>
          <a:p>
            <a:endParaRPr lang="ro-RO"/>
          </a:p>
        </p:txBody>
      </p:sp>
      <p:sp>
        <p:nvSpPr>
          <p:cNvPr id="4" name="Freeform 4"/>
          <p:cNvSpPr/>
          <p:nvPr/>
        </p:nvSpPr>
        <p:spPr>
          <a:xfrm>
            <a:off x="-1326066" y="-6387514"/>
            <a:ext cx="7598367" cy="8270331"/>
          </a:xfrm>
          <a:custGeom>
            <a:avLst/>
            <a:gdLst/>
            <a:ahLst/>
            <a:cxnLst/>
            <a:rect l="l" t="t" r="r" b="b"/>
            <a:pathLst>
              <a:path w="7598367" h="8270331">
                <a:moveTo>
                  <a:pt x="0" y="0"/>
                </a:moveTo>
                <a:lnTo>
                  <a:pt x="7598366" y="0"/>
                </a:lnTo>
                <a:lnTo>
                  <a:pt x="7598366" y="8270331"/>
                </a:lnTo>
                <a:lnTo>
                  <a:pt x="0" y="8270331"/>
                </a:lnTo>
                <a:lnTo>
                  <a:pt x="0" y="0"/>
                </a:lnTo>
                <a:close/>
              </a:path>
            </a:pathLst>
          </a:custGeom>
          <a:blipFill>
            <a:blip r:embed="rId4"/>
            <a:stretch>
              <a:fillRect/>
            </a:stretch>
          </a:blipFill>
        </p:spPr>
        <p:txBody>
          <a:bodyPr/>
          <a:lstStyle/>
          <a:p>
            <a:endParaRPr lang="ro-RO"/>
          </a:p>
        </p:txBody>
      </p:sp>
      <p:grpSp>
        <p:nvGrpSpPr>
          <p:cNvPr id="5" name="Group 5"/>
          <p:cNvGrpSpPr>
            <a:grpSpLocks noChangeAspect="1"/>
          </p:cNvGrpSpPr>
          <p:nvPr/>
        </p:nvGrpSpPr>
        <p:grpSpPr>
          <a:xfrm>
            <a:off x="1955248" y="3182482"/>
            <a:ext cx="4535767" cy="5554000"/>
            <a:chOff x="0" y="0"/>
            <a:chExt cx="3733800" cy="4572000"/>
          </a:xfrm>
        </p:grpSpPr>
        <p:sp>
          <p:nvSpPr>
            <p:cNvPr id="6" name="Freeform 6"/>
            <p:cNvSpPr/>
            <p:nvPr/>
          </p:nvSpPr>
          <p:spPr>
            <a:xfrm>
              <a:off x="319362" y="480818"/>
              <a:ext cx="3095077" cy="3610363"/>
            </a:xfrm>
            <a:custGeom>
              <a:avLst/>
              <a:gdLst/>
              <a:ahLst/>
              <a:cxnLst/>
              <a:rect l="l" t="t" r="r" b="b"/>
              <a:pathLst>
                <a:path w="3095077" h="3610363">
                  <a:moveTo>
                    <a:pt x="0" y="0"/>
                  </a:moveTo>
                  <a:lnTo>
                    <a:pt x="3095077" y="0"/>
                  </a:lnTo>
                  <a:lnTo>
                    <a:pt x="3095077" y="3610364"/>
                  </a:lnTo>
                  <a:lnTo>
                    <a:pt x="0" y="3610364"/>
                  </a:lnTo>
                  <a:close/>
                </a:path>
              </a:pathLst>
            </a:custGeom>
            <a:blipFill>
              <a:blip r:embed="rId5"/>
              <a:stretch>
                <a:fillRect l="-27765" r="-27765"/>
              </a:stretch>
            </a:blipFill>
          </p:spPr>
          <p:txBody>
            <a:bodyPr/>
            <a:lstStyle/>
            <a:p>
              <a:endParaRPr lang="ro-RO"/>
            </a:p>
          </p:txBody>
        </p:sp>
        <p:sp>
          <p:nvSpPr>
            <p:cNvPr id="7" name="Freeform 7"/>
            <p:cNvSpPr/>
            <p:nvPr/>
          </p:nvSpPr>
          <p:spPr>
            <a:xfrm>
              <a:off x="0" y="0"/>
              <a:ext cx="3733800" cy="4572000"/>
            </a:xfrm>
            <a:custGeom>
              <a:avLst/>
              <a:gdLst/>
              <a:ahLst/>
              <a:cxnLst/>
              <a:rect l="l" t="t" r="r" b="b"/>
              <a:pathLst>
                <a:path w="3733800" h="4572000">
                  <a:moveTo>
                    <a:pt x="0" y="0"/>
                  </a:moveTo>
                  <a:lnTo>
                    <a:pt x="3733800" y="0"/>
                  </a:lnTo>
                  <a:lnTo>
                    <a:pt x="3733800" y="4572000"/>
                  </a:lnTo>
                  <a:lnTo>
                    <a:pt x="0" y="4572000"/>
                  </a:lnTo>
                  <a:close/>
                </a:path>
              </a:pathLst>
            </a:custGeom>
            <a:blipFill>
              <a:blip r:embed="rId6"/>
              <a:stretch>
                <a:fillRect l="-51" r="-51"/>
              </a:stretch>
            </a:blipFill>
          </p:spPr>
          <p:txBody>
            <a:bodyPr/>
            <a:lstStyle/>
            <a:p>
              <a:endParaRPr lang="ro-RO"/>
            </a:p>
          </p:txBody>
        </p:sp>
      </p:grpSp>
      <p:grpSp>
        <p:nvGrpSpPr>
          <p:cNvPr id="8" name="Group 8"/>
          <p:cNvGrpSpPr>
            <a:grpSpLocks noChangeAspect="1"/>
          </p:cNvGrpSpPr>
          <p:nvPr/>
        </p:nvGrpSpPr>
        <p:grpSpPr>
          <a:xfrm>
            <a:off x="7223255" y="3182482"/>
            <a:ext cx="3841491" cy="4703866"/>
            <a:chOff x="0" y="0"/>
            <a:chExt cx="3733800" cy="4572000"/>
          </a:xfrm>
        </p:grpSpPr>
        <p:sp>
          <p:nvSpPr>
            <p:cNvPr id="9" name="Freeform 9"/>
            <p:cNvSpPr/>
            <p:nvPr/>
          </p:nvSpPr>
          <p:spPr>
            <a:xfrm>
              <a:off x="319362" y="480818"/>
              <a:ext cx="3095077" cy="3610363"/>
            </a:xfrm>
            <a:custGeom>
              <a:avLst/>
              <a:gdLst/>
              <a:ahLst/>
              <a:cxnLst/>
              <a:rect l="l" t="t" r="r" b="b"/>
              <a:pathLst>
                <a:path w="3095077" h="3610363">
                  <a:moveTo>
                    <a:pt x="0" y="0"/>
                  </a:moveTo>
                  <a:lnTo>
                    <a:pt x="3095077" y="0"/>
                  </a:lnTo>
                  <a:lnTo>
                    <a:pt x="3095077" y="3610364"/>
                  </a:lnTo>
                  <a:lnTo>
                    <a:pt x="0" y="3610364"/>
                  </a:lnTo>
                  <a:close/>
                </a:path>
              </a:pathLst>
            </a:custGeom>
            <a:solidFill>
              <a:srgbClr val="000000">
                <a:alpha val="0"/>
              </a:srgbClr>
            </a:solidFill>
            <a:ln w="12700">
              <a:solidFill>
                <a:srgbClr val="000000"/>
              </a:solidFill>
            </a:ln>
          </p:spPr>
          <p:txBody>
            <a:bodyPr/>
            <a:lstStyle/>
            <a:p>
              <a:endParaRPr lang="ro-RO"/>
            </a:p>
          </p:txBody>
        </p:sp>
        <p:sp>
          <p:nvSpPr>
            <p:cNvPr id="10" name="Freeform 10"/>
            <p:cNvSpPr/>
            <p:nvPr/>
          </p:nvSpPr>
          <p:spPr>
            <a:xfrm>
              <a:off x="0" y="0"/>
              <a:ext cx="3733800" cy="4572000"/>
            </a:xfrm>
            <a:custGeom>
              <a:avLst/>
              <a:gdLst/>
              <a:ahLst/>
              <a:cxnLst/>
              <a:rect l="l" t="t" r="r" b="b"/>
              <a:pathLst>
                <a:path w="3733800" h="4572000">
                  <a:moveTo>
                    <a:pt x="0" y="0"/>
                  </a:moveTo>
                  <a:lnTo>
                    <a:pt x="3733800" y="0"/>
                  </a:lnTo>
                  <a:lnTo>
                    <a:pt x="3733800" y="4572000"/>
                  </a:lnTo>
                  <a:lnTo>
                    <a:pt x="0" y="4572000"/>
                  </a:lnTo>
                  <a:close/>
                </a:path>
              </a:pathLst>
            </a:custGeom>
            <a:blipFill>
              <a:blip r:embed="rId6"/>
              <a:stretch>
                <a:fillRect l="-51" r="-51"/>
              </a:stretch>
            </a:blipFill>
          </p:spPr>
          <p:txBody>
            <a:bodyPr/>
            <a:lstStyle/>
            <a:p>
              <a:endParaRPr lang="ro-RO"/>
            </a:p>
          </p:txBody>
        </p:sp>
      </p:grpSp>
      <p:grpSp>
        <p:nvGrpSpPr>
          <p:cNvPr id="11" name="Group 11"/>
          <p:cNvGrpSpPr>
            <a:grpSpLocks noChangeAspect="1"/>
          </p:cNvGrpSpPr>
          <p:nvPr/>
        </p:nvGrpSpPr>
        <p:grpSpPr>
          <a:xfrm>
            <a:off x="11796985" y="3182482"/>
            <a:ext cx="3841491" cy="4703866"/>
            <a:chOff x="0" y="0"/>
            <a:chExt cx="3733800" cy="4572000"/>
          </a:xfrm>
        </p:grpSpPr>
        <p:sp>
          <p:nvSpPr>
            <p:cNvPr id="12" name="Freeform 12"/>
            <p:cNvSpPr/>
            <p:nvPr/>
          </p:nvSpPr>
          <p:spPr>
            <a:xfrm>
              <a:off x="319362" y="480818"/>
              <a:ext cx="3095077" cy="3610363"/>
            </a:xfrm>
            <a:custGeom>
              <a:avLst/>
              <a:gdLst/>
              <a:ahLst/>
              <a:cxnLst/>
              <a:rect l="l" t="t" r="r" b="b"/>
              <a:pathLst>
                <a:path w="3095077" h="3610363">
                  <a:moveTo>
                    <a:pt x="0" y="0"/>
                  </a:moveTo>
                  <a:lnTo>
                    <a:pt x="3095077" y="0"/>
                  </a:lnTo>
                  <a:lnTo>
                    <a:pt x="3095077" y="3610364"/>
                  </a:lnTo>
                  <a:lnTo>
                    <a:pt x="0" y="3610364"/>
                  </a:lnTo>
                  <a:close/>
                </a:path>
              </a:pathLst>
            </a:custGeom>
            <a:blipFill>
              <a:blip r:embed="rId7"/>
              <a:stretch>
                <a:fillRect l="-20651" r="-34879"/>
              </a:stretch>
            </a:blipFill>
          </p:spPr>
          <p:txBody>
            <a:bodyPr/>
            <a:lstStyle/>
            <a:p>
              <a:endParaRPr lang="ro-RO"/>
            </a:p>
          </p:txBody>
        </p:sp>
        <p:sp>
          <p:nvSpPr>
            <p:cNvPr id="13" name="Freeform 13"/>
            <p:cNvSpPr/>
            <p:nvPr/>
          </p:nvSpPr>
          <p:spPr>
            <a:xfrm>
              <a:off x="0" y="0"/>
              <a:ext cx="3733800" cy="4572000"/>
            </a:xfrm>
            <a:custGeom>
              <a:avLst/>
              <a:gdLst/>
              <a:ahLst/>
              <a:cxnLst/>
              <a:rect l="l" t="t" r="r" b="b"/>
              <a:pathLst>
                <a:path w="3733800" h="4572000">
                  <a:moveTo>
                    <a:pt x="0" y="0"/>
                  </a:moveTo>
                  <a:lnTo>
                    <a:pt x="3733800" y="0"/>
                  </a:lnTo>
                  <a:lnTo>
                    <a:pt x="3733800" y="4572000"/>
                  </a:lnTo>
                  <a:lnTo>
                    <a:pt x="0" y="4572000"/>
                  </a:lnTo>
                  <a:close/>
                </a:path>
              </a:pathLst>
            </a:custGeom>
            <a:blipFill>
              <a:blip r:embed="rId6"/>
              <a:stretch>
                <a:fillRect l="-51" r="-51"/>
              </a:stretch>
            </a:blipFill>
          </p:spPr>
          <p:txBody>
            <a:bodyPr/>
            <a:lstStyle/>
            <a:p>
              <a:endParaRPr lang="ro-RO"/>
            </a:p>
          </p:txBody>
        </p:sp>
      </p:grpSp>
      <p:sp>
        <p:nvSpPr>
          <p:cNvPr id="14" name="TextBox 14"/>
          <p:cNvSpPr txBox="1"/>
          <p:nvPr/>
        </p:nvSpPr>
        <p:spPr>
          <a:xfrm>
            <a:off x="3433928" y="1685715"/>
            <a:ext cx="1142014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Documentation</a:t>
            </a:r>
          </a:p>
        </p:txBody>
      </p:sp>
      <p:sp>
        <p:nvSpPr>
          <p:cNvPr id="15" name="Freeform 15"/>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8"/>
            <a:stretch>
              <a:fillRect/>
            </a:stretch>
          </a:blipFill>
          <a:ln cap="sq">
            <a:noFill/>
            <a:prstDash val="solid"/>
            <a:miter/>
          </a:ln>
        </p:spPr>
        <p:txBody>
          <a:bodyPr/>
          <a:lstStyle/>
          <a:p>
            <a:endParaRPr lang="ro-RO"/>
          </a:p>
        </p:txBody>
      </p:sp>
      <p:sp>
        <p:nvSpPr>
          <p:cNvPr id="16" name="Freeform 16"/>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9"/>
            <a:stretch>
              <a:fillRect/>
            </a:stretch>
          </a:blipFill>
          <a:ln cap="sq">
            <a:noFill/>
            <a:prstDash val="solid"/>
            <a:miter/>
          </a:ln>
        </p:spPr>
        <p:txBody>
          <a:bodyPr/>
          <a:lstStyle/>
          <a:p>
            <a:endParaRPr lang="ro-RO"/>
          </a:p>
        </p:txBody>
      </p:sp>
      <p:sp>
        <p:nvSpPr>
          <p:cNvPr id="17" name="Freeform 17"/>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10"/>
            <a:stretch>
              <a:fillRect/>
            </a:stretch>
          </a:blipFill>
          <a:ln cap="sq">
            <a:noFill/>
            <a:prstDash val="solid"/>
            <a:miter/>
          </a:ln>
        </p:spPr>
        <p:txBody>
          <a:bodyPr/>
          <a:lstStyle/>
          <a:p>
            <a:endParaRPr lang="ro-RO"/>
          </a:p>
        </p:txBody>
      </p:sp>
      <p:sp>
        <p:nvSpPr>
          <p:cNvPr id="18" name="Freeform 18"/>
          <p:cNvSpPr/>
          <p:nvPr/>
        </p:nvSpPr>
        <p:spPr>
          <a:xfrm>
            <a:off x="0" y="0"/>
            <a:ext cx="18691315" cy="10344376"/>
          </a:xfrm>
          <a:custGeom>
            <a:avLst/>
            <a:gdLst/>
            <a:ahLst/>
            <a:cxnLst/>
            <a:rect l="l" t="t" r="r" b="b"/>
            <a:pathLst>
              <a:path w="18691315" h="10344376">
                <a:moveTo>
                  <a:pt x="0" y="0"/>
                </a:moveTo>
                <a:lnTo>
                  <a:pt x="18691315" y="0"/>
                </a:lnTo>
                <a:lnTo>
                  <a:pt x="18691315" y="10344376"/>
                </a:lnTo>
                <a:lnTo>
                  <a:pt x="0" y="10344376"/>
                </a:lnTo>
                <a:lnTo>
                  <a:pt x="0" y="0"/>
                </a:lnTo>
                <a:close/>
              </a:path>
            </a:pathLst>
          </a:custGeom>
          <a:blipFill>
            <a:blip r:embed="rId11"/>
            <a:stretch>
              <a:fillRect t="-6888" b="-13032"/>
            </a:stretch>
          </a:blipFill>
        </p:spPr>
        <p:txBody>
          <a:bodyPr/>
          <a:lstStyle/>
          <a:p>
            <a:endParaRPr lang="ro-R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3595698" y="1488556"/>
            <a:ext cx="11096603" cy="7309887"/>
          </a:xfrm>
          <a:custGeom>
            <a:avLst/>
            <a:gdLst/>
            <a:ahLst/>
            <a:cxnLst/>
            <a:rect l="l" t="t" r="r" b="b"/>
            <a:pathLst>
              <a:path w="11096603" h="7309887">
                <a:moveTo>
                  <a:pt x="0" y="0"/>
                </a:moveTo>
                <a:lnTo>
                  <a:pt x="11096604" y="0"/>
                </a:lnTo>
                <a:lnTo>
                  <a:pt x="11096604" y="7309888"/>
                </a:lnTo>
                <a:lnTo>
                  <a:pt x="0" y="7309888"/>
                </a:lnTo>
                <a:lnTo>
                  <a:pt x="0" y="0"/>
                </a:lnTo>
                <a:close/>
              </a:path>
            </a:pathLst>
          </a:custGeom>
          <a:blipFill>
            <a:blip r:embed="rId3"/>
            <a:stretch>
              <a:fillRect/>
            </a:stretch>
          </a:blipFill>
        </p:spPr>
        <p:txBody>
          <a:bodyPr/>
          <a:lstStyle/>
          <a:p>
            <a:endParaRPr lang="ro-RO"/>
          </a:p>
        </p:txBody>
      </p:sp>
      <p:sp>
        <p:nvSpPr>
          <p:cNvPr id="4" name="TextBox 4"/>
          <p:cNvSpPr txBox="1"/>
          <p:nvPr/>
        </p:nvSpPr>
        <p:spPr>
          <a:xfrm>
            <a:off x="4421727" y="2854008"/>
            <a:ext cx="9444546" cy="2203200"/>
          </a:xfrm>
          <a:prstGeom prst="rect">
            <a:avLst/>
          </a:prstGeom>
        </p:spPr>
        <p:txBody>
          <a:bodyPr lIns="0" tIns="0" rIns="0" bIns="0" rtlCol="0" anchor="t">
            <a:spAutoFit/>
          </a:bodyPr>
          <a:lstStyle/>
          <a:p>
            <a:pPr algn="ctr">
              <a:lnSpc>
                <a:spcPts val="5783"/>
              </a:lnSpc>
            </a:pPr>
            <a:r>
              <a:rPr lang="en-US" sz="4901">
                <a:solidFill>
                  <a:srgbClr val="221F1B"/>
                </a:solidFill>
                <a:latin typeface="Kaushan Script"/>
                <a:ea typeface="Kaushan Script"/>
                <a:cs typeface="Kaushan Script"/>
                <a:sym typeface="Kaushan Script"/>
              </a:rPr>
              <a:t>CREDEȚI CĂ TUDOR VLADIMIRESCU A FOST UN VIZIONAR?</a:t>
            </a:r>
          </a:p>
        </p:txBody>
      </p:sp>
      <p:sp>
        <p:nvSpPr>
          <p:cNvPr id="5" name="Freeform 5"/>
          <p:cNvSpPr/>
          <p:nvPr/>
        </p:nvSpPr>
        <p:spPr>
          <a:xfrm>
            <a:off x="12289958" y="1488556"/>
            <a:ext cx="3152630" cy="1907341"/>
          </a:xfrm>
          <a:custGeom>
            <a:avLst/>
            <a:gdLst/>
            <a:ahLst/>
            <a:cxnLst/>
            <a:rect l="l" t="t" r="r" b="b"/>
            <a:pathLst>
              <a:path w="3152630" h="1907341">
                <a:moveTo>
                  <a:pt x="0" y="0"/>
                </a:moveTo>
                <a:lnTo>
                  <a:pt x="3152630" y="0"/>
                </a:lnTo>
                <a:lnTo>
                  <a:pt x="3152630" y="1907341"/>
                </a:lnTo>
                <a:lnTo>
                  <a:pt x="0" y="1907341"/>
                </a:lnTo>
                <a:lnTo>
                  <a:pt x="0" y="0"/>
                </a:lnTo>
                <a:close/>
              </a:path>
            </a:pathLst>
          </a:custGeom>
          <a:blipFill>
            <a:blip r:embed="rId4"/>
            <a:stretch>
              <a:fillRect/>
            </a:stretch>
          </a:blipFill>
          <a:ln cap="sq">
            <a:noFill/>
            <a:prstDash val="solid"/>
            <a:miter/>
          </a:ln>
        </p:spPr>
        <p:txBody>
          <a:bodyPr/>
          <a:lstStyle/>
          <a:p>
            <a:endParaRPr lang="ro-RO"/>
          </a:p>
        </p:txBody>
      </p:sp>
      <p:sp>
        <p:nvSpPr>
          <p:cNvPr id="6" name="Freeform 6"/>
          <p:cNvSpPr/>
          <p:nvPr/>
        </p:nvSpPr>
        <p:spPr>
          <a:xfrm>
            <a:off x="2341946" y="77077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txBody>
          <a:bodyPr/>
          <a:lstStyle/>
          <a:p>
            <a:endParaRPr lang="ro-RO"/>
          </a:p>
        </p:txBody>
      </p:sp>
      <p:sp>
        <p:nvSpPr>
          <p:cNvPr id="7" name="Freeform 7"/>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6"/>
            <a:stretch>
              <a:fillRect/>
            </a:stretch>
          </a:blipFill>
        </p:spPr>
        <p:txBody>
          <a:bodyPr/>
          <a:lstStyle/>
          <a:p>
            <a:endParaRPr lang="ro-RO"/>
          </a:p>
        </p:txBody>
      </p:sp>
      <p:sp>
        <p:nvSpPr>
          <p:cNvPr id="8" name="Freeform 8"/>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txBody>
          <a:bodyPr/>
          <a:lstStyle/>
          <a:p>
            <a:endParaRPr lang="ro-RO"/>
          </a:p>
        </p:txBody>
      </p:sp>
      <p:sp>
        <p:nvSpPr>
          <p:cNvPr id="3" name="Freeform 3"/>
          <p:cNvSpPr/>
          <p:nvPr/>
        </p:nvSpPr>
        <p:spPr>
          <a:xfrm>
            <a:off x="-1925315" y="1028700"/>
            <a:ext cx="12492751" cy="822960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a:blip r:embed="rId3"/>
            <a:stretch>
              <a:fillRect/>
            </a:stretch>
          </a:blipFill>
        </p:spPr>
        <p:txBody>
          <a:bodyPr/>
          <a:lstStyle/>
          <a:p>
            <a:endParaRPr lang="ro-RO"/>
          </a:p>
        </p:txBody>
      </p:sp>
      <p:sp>
        <p:nvSpPr>
          <p:cNvPr id="4" name="Freeform 4"/>
          <p:cNvSpPr/>
          <p:nvPr/>
        </p:nvSpPr>
        <p:spPr>
          <a:xfrm>
            <a:off x="8537244" y="1243773"/>
            <a:ext cx="3152630" cy="1907341"/>
          </a:xfrm>
          <a:custGeom>
            <a:avLst/>
            <a:gdLst/>
            <a:ahLst/>
            <a:cxnLst/>
            <a:rect l="l" t="t" r="r" b="b"/>
            <a:pathLst>
              <a:path w="3152630" h="1907341">
                <a:moveTo>
                  <a:pt x="0" y="0"/>
                </a:moveTo>
                <a:lnTo>
                  <a:pt x="3152630" y="0"/>
                </a:lnTo>
                <a:lnTo>
                  <a:pt x="3152630" y="1907341"/>
                </a:lnTo>
                <a:lnTo>
                  <a:pt x="0" y="1907341"/>
                </a:lnTo>
                <a:lnTo>
                  <a:pt x="0" y="0"/>
                </a:lnTo>
                <a:close/>
              </a:path>
            </a:pathLst>
          </a:custGeom>
          <a:blipFill>
            <a:blip r:embed="rId4"/>
            <a:stretch>
              <a:fillRect/>
            </a:stretch>
          </a:blipFill>
          <a:ln cap="sq">
            <a:noFill/>
            <a:prstDash val="solid"/>
            <a:miter/>
          </a:ln>
        </p:spPr>
        <p:txBody>
          <a:bodyPr/>
          <a:lstStyle/>
          <a:p>
            <a:endParaRPr lang="ro-RO"/>
          </a:p>
        </p:txBody>
      </p:sp>
      <p:sp>
        <p:nvSpPr>
          <p:cNvPr id="5" name="Freeform 5"/>
          <p:cNvSpPr/>
          <p:nvPr/>
        </p:nvSpPr>
        <p:spPr>
          <a:xfrm>
            <a:off x="557278" y="8276091"/>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txBody>
          <a:bodyPr/>
          <a:lstStyle/>
          <a:p>
            <a:endParaRPr lang="ro-RO"/>
          </a:p>
        </p:txBody>
      </p:sp>
      <p:sp>
        <p:nvSpPr>
          <p:cNvPr id="6" name="Freeform 6"/>
          <p:cNvSpPr/>
          <p:nvPr/>
        </p:nvSpPr>
        <p:spPr>
          <a:xfrm>
            <a:off x="7821100" y="4936550"/>
            <a:ext cx="10466900" cy="8229600"/>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6"/>
            <a:stretch>
              <a:fillRect/>
            </a:stretch>
          </a:blipFill>
          <a:ln cap="sq">
            <a:noFill/>
            <a:prstDash val="solid"/>
            <a:miter/>
          </a:ln>
        </p:spPr>
        <p:txBody>
          <a:bodyPr/>
          <a:lstStyle/>
          <a:p>
            <a:endParaRPr lang="ro-RO"/>
          </a:p>
        </p:txBody>
      </p:sp>
      <p:sp>
        <p:nvSpPr>
          <p:cNvPr id="7" name="Freeform 7"/>
          <p:cNvSpPr/>
          <p:nvPr/>
        </p:nvSpPr>
        <p:spPr>
          <a:xfrm>
            <a:off x="14960304" y="7440103"/>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
        <p:nvSpPr>
          <p:cNvPr id="8" name="TextBox 8"/>
          <p:cNvSpPr txBox="1"/>
          <p:nvPr/>
        </p:nvSpPr>
        <p:spPr>
          <a:xfrm>
            <a:off x="0" y="3049270"/>
            <a:ext cx="9444546" cy="4207509"/>
          </a:xfrm>
          <a:prstGeom prst="rect">
            <a:avLst/>
          </a:prstGeom>
        </p:spPr>
        <p:txBody>
          <a:bodyPr lIns="0" tIns="0" rIns="0" bIns="0" rtlCol="0" anchor="t">
            <a:spAutoFit/>
          </a:bodyPr>
          <a:lstStyle/>
          <a:p>
            <a:pPr algn="ctr">
              <a:lnSpc>
                <a:spcPts val="16519"/>
              </a:lnSpc>
            </a:pPr>
            <a:r>
              <a:rPr lang="en-US" sz="13999">
                <a:solidFill>
                  <a:srgbClr val="221F1B"/>
                </a:solidFill>
                <a:latin typeface="Kaushan Script"/>
                <a:ea typeface="Kaushan Script"/>
                <a:cs typeface="Kaushan Script"/>
                <a:sym typeface="Kaushan Script"/>
              </a:rPr>
              <a:t>Thank</a:t>
            </a:r>
          </a:p>
          <a:p>
            <a:pPr algn="ctr">
              <a:lnSpc>
                <a:spcPts val="16519"/>
              </a:lnSpc>
            </a:pPr>
            <a:r>
              <a:rPr lang="en-US" sz="13999">
                <a:solidFill>
                  <a:srgbClr val="221F1B"/>
                </a:solidFill>
                <a:latin typeface="Kaushan Script"/>
                <a:ea typeface="Kaushan Script"/>
                <a:cs typeface="Kaushan Script"/>
                <a:sym typeface="Kaushan Script"/>
              </a:rPr>
              <a:t>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1113815" y="957288"/>
            <a:ext cx="16060371" cy="8372424"/>
          </a:xfrm>
          <a:custGeom>
            <a:avLst/>
            <a:gdLst/>
            <a:ahLst/>
            <a:cxnLst/>
            <a:rect l="l" t="t" r="r" b="b"/>
            <a:pathLst>
              <a:path w="16060371" h="8372424">
                <a:moveTo>
                  <a:pt x="0" y="0"/>
                </a:moveTo>
                <a:lnTo>
                  <a:pt x="16060370" y="0"/>
                </a:lnTo>
                <a:lnTo>
                  <a:pt x="16060370" y="8372424"/>
                </a:lnTo>
                <a:lnTo>
                  <a:pt x="0" y="8372424"/>
                </a:lnTo>
                <a:lnTo>
                  <a:pt x="0" y="0"/>
                </a:lnTo>
                <a:close/>
              </a:path>
            </a:pathLst>
          </a:custGeom>
          <a:blipFill>
            <a:blip r:embed="rId3"/>
            <a:stretch>
              <a:fillRect t="-13182" b="-13182"/>
            </a:stretch>
          </a:blipFill>
        </p:spPr>
        <p:txBody>
          <a:bodyPr/>
          <a:lstStyle/>
          <a:p>
            <a:endParaRPr lang="ro-RO"/>
          </a:p>
        </p:txBody>
      </p:sp>
      <p:sp>
        <p:nvSpPr>
          <p:cNvPr id="4" name="TextBox 4"/>
          <p:cNvSpPr txBox="1"/>
          <p:nvPr/>
        </p:nvSpPr>
        <p:spPr>
          <a:xfrm>
            <a:off x="3064782" y="1919557"/>
            <a:ext cx="11385391"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Cauzele revoluției</a:t>
            </a:r>
          </a:p>
        </p:txBody>
      </p:sp>
      <p:sp>
        <p:nvSpPr>
          <p:cNvPr id="5" name="TextBox 5"/>
          <p:cNvSpPr txBox="1"/>
          <p:nvPr/>
        </p:nvSpPr>
        <p:spPr>
          <a:xfrm>
            <a:off x="3118466" y="3419453"/>
            <a:ext cx="12051067" cy="3676015"/>
          </a:xfrm>
          <a:prstGeom prst="rect">
            <a:avLst/>
          </a:prstGeom>
        </p:spPr>
        <p:txBody>
          <a:bodyPr lIns="0" tIns="0" rIns="0" bIns="0" rtlCol="0" anchor="t">
            <a:spAutoFit/>
          </a:bodyPr>
          <a:lstStyle/>
          <a:p>
            <a:pPr algn="ctr">
              <a:lnSpc>
                <a:spcPts val="4130"/>
              </a:lnSpc>
            </a:pPr>
            <a:r>
              <a:rPr lang="en-US" sz="3500">
                <a:solidFill>
                  <a:srgbClr val="221F1B"/>
                </a:solidFill>
                <a:latin typeface="IM Fell"/>
                <a:ea typeface="IM Fell"/>
                <a:cs typeface="IM Fell"/>
                <a:sym typeface="IM Fell"/>
              </a:rPr>
              <a:t>cauze politice-nemulțumirea față de regimul fanariot</a:t>
            </a:r>
          </a:p>
          <a:p>
            <a:pPr algn="ctr">
              <a:lnSpc>
                <a:spcPts val="4130"/>
              </a:lnSpc>
            </a:pPr>
            <a:r>
              <a:rPr lang="en-US" sz="3500">
                <a:solidFill>
                  <a:srgbClr val="221F1B"/>
                </a:solidFill>
                <a:latin typeface="IM Fell"/>
                <a:ea typeface="IM Fell"/>
                <a:cs typeface="IM Fell"/>
                <a:sym typeface="IM Fell"/>
              </a:rPr>
              <a:t>-dorința de înlăturare a boierilor greci din țară și revenirea la domniile pământene</a:t>
            </a:r>
          </a:p>
          <a:p>
            <a:pPr algn="ctr">
              <a:lnSpc>
                <a:spcPts val="4130"/>
              </a:lnSpc>
            </a:pPr>
            <a:r>
              <a:rPr lang="en-US" sz="3500">
                <a:solidFill>
                  <a:srgbClr val="221F1B"/>
                </a:solidFill>
                <a:latin typeface="IM Fell"/>
                <a:ea typeface="IM Fell"/>
                <a:cs typeface="IM Fell"/>
                <a:sym typeface="IM Fell"/>
              </a:rPr>
              <a:t>cauza socială-situația grea a țăranilor </a:t>
            </a:r>
          </a:p>
          <a:p>
            <a:pPr algn="ctr">
              <a:lnSpc>
                <a:spcPts val="4130"/>
              </a:lnSpc>
            </a:pPr>
            <a:r>
              <a:rPr lang="en-US" sz="3500">
                <a:solidFill>
                  <a:srgbClr val="221F1B"/>
                </a:solidFill>
                <a:latin typeface="IM Fell"/>
                <a:ea typeface="IM Fell"/>
                <a:cs typeface="IM Fell"/>
                <a:sym typeface="IM Fell"/>
              </a:rPr>
              <a:t>boierii pământeni doreau să-și recapete privilegiile </a:t>
            </a:r>
          </a:p>
          <a:p>
            <a:pPr algn="ctr">
              <a:lnSpc>
                <a:spcPts val="4130"/>
              </a:lnSpc>
            </a:pPr>
            <a:endParaRPr lang="en-US" sz="3500">
              <a:solidFill>
                <a:srgbClr val="221F1B"/>
              </a:solidFill>
              <a:latin typeface="IM Fell"/>
              <a:ea typeface="IM Fell"/>
              <a:cs typeface="IM Fell"/>
              <a:sym typeface="IM Fell"/>
            </a:endParaRPr>
          </a:p>
          <a:p>
            <a:pPr algn="ctr">
              <a:lnSpc>
                <a:spcPts val="4130"/>
              </a:lnSpc>
            </a:pPr>
            <a:endParaRPr lang="en-US" sz="3500">
              <a:solidFill>
                <a:srgbClr val="221F1B"/>
              </a:solidFill>
              <a:latin typeface="IM Fell"/>
              <a:ea typeface="IM Fell"/>
              <a:cs typeface="IM Fell"/>
              <a:sym typeface="IM Fell"/>
            </a:endParaRPr>
          </a:p>
        </p:txBody>
      </p:sp>
      <p:sp>
        <p:nvSpPr>
          <p:cNvPr id="6" name="Freeform 6"/>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sp>
        <p:nvSpPr>
          <p:cNvPr id="7" name="Freeform 7"/>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txBody>
          <a:bodyPr/>
          <a:lstStyle/>
          <a:p>
            <a:endParaRPr lang="ro-RO"/>
          </a:p>
        </p:txBody>
      </p:sp>
      <p:sp>
        <p:nvSpPr>
          <p:cNvPr id="8" name="Freeform 8"/>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6"/>
            <a:stretch>
              <a:fillRect/>
            </a:stretch>
          </a:blipFill>
          <a:ln cap="sq">
            <a:noFill/>
            <a:prstDash val="solid"/>
            <a:miter/>
          </a:ln>
        </p:spPr>
        <p:txBody>
          <a:bodyPr/>
          <a:lstStyle/>
          <a:p>
            <a:endParaRPr lang="ro-RO"/>
          </a:p>
        </p:txBody>
      </p:sp>
      <p:sp>
        <p:nvSpPr>
          <p:cNvPr id="9" name="Freeform 9"/>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0" y="-5603245"/>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3"/>
            <a:stretch>
              <a:fillRect/>
            </a:stretch>
          </a:blipFill>
        </p:spPr>
        <p:txBody>
          <a:bodyPr/>
          <a:lstStyle/>
          <a:p>
            <a:endParaRPr lang="ro-RO"/>
          </a:p>
        </p:txBody>
      </p:sp>
      <p:sp>
        <p:nvSpPr>
          <p:cNvPr id="4" name="TextBox 4"/>
          <p:cNvSpPr txBox="1"/>
          <p:nvPr/>
        </p:nvSpPr>
        <p:spPr>
          <a:xfrm>
            <a:off x="2605839" y="3264530"/>
            <a:ext cx="6146968" cy="377825"/>
          </a:xfrm>
          <a:prstGeom prst="rect">
            <a:avLst/>
          </a:prstGeom>
        </p:spPr>
        <p:txBody>
          <a:bodyPr lIns="0" tIns="0" rIns="0" bIns="0" rtlCol="0" anchor="t">
            <a:spAutoFit/>
          </a:bodyPr>
          <a:lstStyle/>
          <a:p>
            <a:pPr algn="l">
              <a:lnSpc>
                <a:spcPts val="2949"/>
              </a:lnSpc>
            </a:pPr>
            <a:r>
              <a:rPr lang="en-US" sz="2499">
                <a:solidFill>
                  <a:srgbClr val="221F1B"/>
                </a:solidFill>
                <a:latin typeface="IM Fell"/>
                <a:ea typeface="IM Fell"/>
                <a:cs typeface="IM Fell"/>
                <a:sym typeface="IM Fell"/>
              </a:rPr>
              <a:t>Re</a:t>
            </a:r>
          </a:p>
        </p:txBody>
      </p:sp>
      <p:sp>
        <p:nvSpPr>
          <p:cNvPr id="5" name="TextBox 5"/>
          <p:cNvSpPr txBox="1"/>
          <p:nvPr/>
        </p:nvSpPr>
        <p:spPr>
          <a:xfrm>
            <a:off x="9535193" y="3264530"/>
            <a:ext cx="6146968" cy="4835525"/>
          </a:xfrm>
          <a:prstGeom prst="rect">
            <a:avLst/>
          </a:prstGeom>
        </p:spPr>
        <p:txBody>
          <a:bodyPr lIns="0" tIns="0" rIns="0" bIns="0" rtlCol="0" anchor="t">
            <a:spAutoFit/>
          </a:bodyPr>
          <a:lstStyle/>
          <a:p>
            <a:pPr algn="l">
              <a:lnSpc>
                <a:spcPts val="2949"/>
              </a:lnSpc>
            </a:pPr>
            <a:r>
              <a:rPr lang="en-US" sz="2499">
                <a:solidFill>
                  <a:srgbClr val="221F1B"/>
                </a:solidFill>
                <a:latin typeface="IM Fell"/>
                <a:ea typeface="IM Fell"/>
                <a:cs typeface="IM Fell"/>
                <a:sym typeface="IM Fell"/>
              </a:rPr>
              <a:t>Lorem ipsum dolor sit amet, consectetur adipiscing elit. Quisque non elit mauris. Cras euismod, metus ac finibus finibus, felis dui suscipit purus, a maximus leo ligula at dolor. Morbi et malesuada purus. Phasellus a lacus sit amet urna tempor sollicitudin. Cras pretium tempor elit blandit egestas. Donec sed dignissim augue. Suspendisse ac vulputate leo. Cras aliquet nunc ac velit cursus viverra. In hac habitasse platea dictumst. Nam tortor urna, semper ac nulla id, porttitor semper felis. Phasellus blandit eros viverra, ultricies nibh nec, viverra ipsum. Ut nec gravida massa, eu convallis est.</a:t>
            </a:r>
          </a:p>
        </p:txBody>
      </p:sp>
      <p:sp>
        <p:nvSpPr>
          <p:cNvPr id="6" name="Freeform 6"/>
          <p:cNvSpPr/>
          <p:nvPr/>
        </p:nvSpPr>
        <p:spPr>
          <a:xfrm>
            <a:off x="281456" y="1271849"/>
            <a:ext cx="17580457" cy="1196685"/>
          </a:xfrm>
          <a:custGeom>
            <a:avLst/>
            <a:gdLst/>
            <a:ahLst/>
            <a:cxnLst/>
            <a:rect l="l" t="t" r="r" b="b"/>
            <a:pathLst>
              <a:path w="17580457" h="1196685">
                <a:moveTo>
                  <a:pt x="0" y="0"/>
                </a:moveTo>
                <a:lnTo>
                  <a:pt x="17580457" y="0"/>
                </a:lnTo>
                <a:lnTo>
                  <a:pt x="17580457" y="1196685"/>
                </a:lnTo>
                <a:lnTo>
                  <a:pt x="0" y="1196685"/>
                </a:lnTo>
                <a:lnTo>
                  <a:pt x="0" y="0"/>
                </a:lnTo>
                <a:close/>
              </a:path>
            </a:pathLst>
          </a:custGeom>
          <a:blipFill>
            <a:blip r:embed="rId4"/>
            <a:stretch>
              <a:fillRect t="-580720" b="-208083"/>
            </a:stretch>
          </a:blipFill>
          <a:ln cap="sq">
            <a:noFill/>
            <a:prstDash val="solid"/>
            <a:miter/>
          </a:ln>
        </p:spPr>
        <p:txBody>
          <a:bodyPr/>
          <a:lstStyle/>
          <a:p>
            <a:endParaRPr lang="ro-RO"/>
          </a:p>
        </p:txBody>
      </p:sp>
      <p:sp>
        <p:nvSpPr>
          <p:cNvPr id="7" name="Freeform 7"/>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txBody>
          <a:bodyPr/>
          <a:lstStyle/>
          <a:p>
            <a:endParaRPr lang="ro-RO"/>
          </a:p>
        </p:txBody>
      </p:sp>
      <p:sp>
        <p:nvSpPr>
          <p:cNvPr id="8" name="Freeform 8"/>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txBody>
          <a:bodyPr/>
          <a:lstStyle/>
          <a:p>
            <a:endParaRPr lang="ro-RO"/>
          </a:p>
        </p:txBody>
      </p:sp>
      <p:grpSp>
        <p:nvGrpSpPr>
          <p:cNvPr id="9" name="Group 9"/>
          <p:cNvGrpSpPr/>
          <p:nvPr/>
        </p:nvGrpSpPr>
        <p:grpSpPr>
          <a:xfrm>
            <a:off x="7600950" y="3600450"/>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C724A"/>
            </a:solidFill>
          </p:spPr>
          <p:txBody>
            <a:bodyPr/>
            <a:lstStyle/>
            <a:p>
              <a:endParaRPr lang="ro-RO"/>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r>
                <a:rPr lang="en-US" sz="1899">
                  <a:solidFill>
                    <a:srgbClr val="000000"/>
                  </a:solidFill>
                  <a:latin typeface="Arimo"/>
                  <a:ea typeface="Arimo"/>
                  <a:cs typeface="Arimo"/>
                  <a:sym typeface="Arimo"/>
                </a:rPr>
                <a:t>e</a:t>
              </a:r>
            </a:p>
          </p:txBody>
        </p:sp>
      </p:grpSp>
      <p:sp>
        <p:nvSpPr>
          <p:cNvPr id="12" name="TextBox 12"/>
          <p:cNvSpPr txBox="1"/>
          <p:nvPr/>
        </p:nvSpPr>
        <p:spPr>
          <a:xfrm>
            <a:off x="625193" y="19050"/>
            <a:ext cx="12424525" cy="1114269"/>
          </a:xfrm>
          <a:prstGeom prst="rect">
            <a:avLst/>
          </a:prstGeom>
        </p:spPr>
        <p:txBody>
          <a:bodyPr lIns="0" tIns="0" rIns="0" bIns="0" rtlCol="0" anchor="t">
            <a:spAutoFit/>
          </a:bodyPr>
          <a:lstStyle/>
          <a:p>
            <a:pPr algn="ctr">
              <a:lnSpc>
                <a:spcPts val="8777"/>
              </a:lnSpc>
              <a:spcBef>
                <a:spcPct val="0"/>
              </a:spcBef>
            </a:pPr>
            <a:r>
              <a:rPr lang="en-US" sz="7438">
                <a:solidFill>
                  <a:srgbClr val="F4EFD0"/>
                </a:solidFill>
                <a:latin typeface="Kaushan Script"/>
                <a:ea typeface="Kaushan Script"/>
                <a:cs typeface="Kaushan Script"/>
                <a:sym typeface="Kaushan Script"/>
              </a:rPr>
              <a:t>CONTEXT INTERNAȚIONAL</a:t>
            </a:r>
          </a:p>
        </p:txBody>
      </p:sp>
      <p:sp>
        <p:nvSpPr>
          <p:cNvPr id="13" name="TextBox 13"/>
          <p:cNvSpPr txBox="1"/>
          <p:nvPr/>
        </p:nvSpPr>
        <p:spPr>
          <a:xfrm>
            <a:off x="2605839" y="1520961"/>
            <a:ext cx="13711758" cy="7737339"/>
          </a:xfrm>
          <a:prstGeom prst="rect">
            <a:avLst/>
          </a:prstGeom>
        </p:spPr>
        <p:txBody>
          <a:bodyPr lIns="0" tIns="0" rIns="0" bIns="0" rtlCol="0" anchor="t">
            <a:spAutoFit/>
          </a:bodyPr>
          <a:lstStyle/>
          <a:p>
            <a:pPr algn="ctr">
              <a:lnSpc>
                <a:spcPts val="8714"/>
              </a:lnSpc>
              <a:spcBef>
                <a:spcPct val="0"/>
              </a:spcBef>
            </a:pPr>
            <a:r>
              <a:rPr lang="en-US" sz="7385">
                <a:solidFill>
                  <a:srgbClr val="F4EFD0"/>
                </a:solidFill>
                <a:latin typeface="Kaushan Script"/>
                <a:ea typeface="Kaushan Script"/>
                <a:cs typeface="Kaushan Script"/>
                <a:sym typeface="Kaushan Script"/>
              </a:rPr>
              <a:t>Revoluția lui Tudor a fost parte a unui fenomen revoluționar. european.Mișcarea s-a desfășurat concomitent cu Eteria, mișcare de eliberare a Greciei de sub stăpânire otomană. A fost condusă de Al.Ipsilanti</a:t>
            </a:r>
          </a:p>
        </p:txBody>
      </p:sp>
      <p:sp>
        <p:nvSpPr>
          <p:cNvPr id="14" name="AutoShape 14"/>
          <p:cNvSpPr/>
          <p:nvPr/>
        </p:nvSpPr>
        <p:spPr>
          <a:xfrm>
            <a:off x="5897880" y="5143500"/>
            <a:ext cx="6492240" cy="0"/>
          </a:xfrm>
          <a:prstGeom prst="line">
            <a:avLst/>
          </a:prstGeom>
          <a:ln w="38100" cap="flat">
            <a:solidFill>
              <a:srgbClr val="000000"/>
            </a:solidFill>
            <a:prstDash val="solid"/>
            <a:headEnd type="none" w="sm" len="sm"/>
            <a:tailEnd type="none" w="sm" len="sm"/>
          </a:ln>
        </p:spPr>
        <p:txBody>
          <a:bodyPr/>
          <a:lstStyle/>
          <a:p>
            <a:endParaRPr lang="ro-R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1113815" y="957288"/>
            <a:ext cx="16060371" cy="8372424"/>
          </a:xfrm>
          <a:custGeom>
            <a:avLst/>
            <a:gdLst/>
            <a:ahLst/>
            <a:cxnLst/>
            <a:rect l="l" t="t" r="r" b="b"/>
            <a:pathLst>
              <a:path w="16060371" h="8372424">
                <a:moveTo>
                  <a:pt x="0" y="0"/>
                </a:moveTo>
                <a:lnTo>
                  <a:pt x="16060370" y="0"/>
                </a:lnTo>
                <a:lnTo>
                  <a:pt x="16060370" y="8372424"/>
                </a:lnTo>
                <a:lnTo>
                  <a:pt x="0" y="8372424"/>
                </a:lnTo>
                <a:lnTo>
                  <a:pt x="0" y="0"/>
                </a:lnTo>
                <a:close/>
              </a:path>
            </a:pathLst>
          </a:custGeom>
          <a:blipFill>
            <a:blip r:embed="rId3"/>
            <a:stretch>
              <a:fillRect t="-13182" b="-13182"/>
            </a:stretch>
          </a:blipFill>
        </p:spPr>
        <p:txBody>
          <a:bodyPr/>
          <a:lstStyle/>
          <a:p>
            <a:endParaRPr lang="ro-RO"/>
          </a:p>
        </p:txBody>
      </p:sp>
      <p:sp>
        <p:nvSpPr>
          <p:cNvPr id="4" name="TextBox 4"/>
          <p:cNvSpPr txBox="1"/>
          <p:nvPr/>
        </p:nvSpPr>
        <p:spPr>
          <a:xfrm>
            <a:off x="7595774" y="2226793"/>
            <a:ext cx="881362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Desfășurare</a:t>
            </a:r>
          </a:p>
        </p:txBody>
      </p:sp>
      <p:sp>
        <p:nvSpPr>
          <p:cNvPr id="5" name="Freeform 5"/>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grpSp>
        <p:nvGrpSpPr>
          <p:cNvPr id="6" name="Group 6"/>
          <p:cNvGrpSpPr>
            <a:grpSpLocks noChangeAspect="1"/>
          </p:cNvGrpSpPr>
          <p:nvPr/>
        </p:nvGrpSpPr>
        <p:grpSpPr>
          <a:xfrm>
            <a:off x="2342119" y="2207743"/>
            <a:ext cx="5275385" cy="6454386"/>
            <a:chOff x="0" y="0"/>
            <a:chExt cx="3736848" cy="4572000"/>
          </a:xfrm>
        </p:grpSpPr>
        <p:sp>
          <p:nvSpPr>
            <p:cNvPr id="7" name="Freeform 7"/>
            <p:cNvSpPr/>
            <p:nvPr/>
          </p:nvSpPr>
          <p:spPr>
            <a:xfrm>
              <a:off x="496824" y="520700"/>
              <a:ext cx="2743200" cy="2743200"/>
            </a:xfrm>
            <a:custGeom>
              <a:avLst/>
              <a:gdLst/>
              <a:ahLst/>
              <a:cxnLst/>
              <a:rect l="l" t="t" r="r" b="b"/>
              <a:pathLst>
                <a:path w="2743200" h="2743200">
                  <a:moveTo>
                    <a:pt x="0" y="0"/>
                  </a:moveTo>
                  <a:lnTo>
                    <a:pt x="2743200" y="0"/>
                  </a:lnTo>
                  <a:lnTo>
                    <a:pt x="2743200" y="2743200"/>
                  </a:lnTo>
                  <a:lnTo>
                    <a:pt x="0" y="2743200"/>
                  </a:lnTo>
                  <a:close/>
                </a:path>
              </a:pathLst>
            </a:custGeom>
            <a:blipFill>
              <a:blip r:embed="rId5"/>
              <a:stretch>
                <a:fillRect t="-33935" r="-11005" b="-33935"/>
              </a:stretch>
            </a:blipFill>
          </p:spPr>
          <p:txBody>
            <a:bodyPr/>
            <a:lstStyle/>
            <a:p>
              <a:endParaRPr lang="ro-RO"/>
            </a:p>
          </p:txBody>
        </p:sp>
        <p:sp>
          <p:nvSpPr>
            <p:cNvPr id="8" name="Freeform 8"/>
            <p:cNvSpPr/>
            <p:nvPr/>
          </p:nvSpPr>
          <p:spPr>
            <a:xfrm>
              <a:off x="0" y="0"/>
              <a:ext cx="3736848" cy="4572000"/>
            </a:xfrm>
            <a:custGeom>
              <a:avLst/>
              <a:gdLst/>
              <a:ahLst/>
              <a:cxnLst/>
              <a:rect l="l" t="t" r="r" b="b"/>
              <a:pathLst>
                <a:path w="3736848" h="4572000">
                  <a:moveTo>
                    <a:pt x="0" y="0"/>
                  </a:moveTo>
                  <a:lnTo>
                    <a:pt x="3736848" y="0"/>
                  </a:lnTo>
                  <a:lnTo>
                    <a:pt x="3736848" y="4572000"/>
                  </a:lnTo>
                  <a:lnTo>
                    <a:pt x="0" y="4572000"/>
                  </a:lnTo>
                  <a:close/>
                </a:path>
              </a:pathLst>
            </a:custGeom>
            <a:blipFill>
              <a:blip r:embed="rId6"/>
              <a:stretch>
                <a:fillRect l="-10" r="-10"/>
              </a:stretch>
            </a:blipFill>
          </p:spPr>
          <p:txBody>
            <a:bodyPr/>
            <a:lstStyle/>
            <a:p>
              <a:endParaRPr lang="ro-RO"/>
            </a:p>
          </p:txBody>
        </p:sp>
      </p:grpSp>
      <p:sp>
        <p:nvSpPr>
          <p:cNvPr id="9" name="Freeform 9"/>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7"/>
            <a:stretch>
              <a:fillRect/>
            </a:stretch>
          </a:blipFill>
          <a:ln cap="sq">
            <a:noFill/>
            <a:prstDash val="solid"/>
            <a:miter/>
          </a:ln>
        </p:spPr>
        <p:txBody>
          <a:bodyPr/>
          <a:lstStyle/>
          <a:p>
            <a:endParaRPr lang="ro-RO"/>
          </a:p>
        </p:txBody>
      </p:sp>
      <p:sp>
        <p:nvSpPr>
          <p:cNvPr id="10" name="Freeform 10"/>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8"/>
            <a:stretch>
              <a:fillRect/>
            </a:stretch>
          </a:blipFill>
          <a:ln cap="sq">
            <a:noFill/>
            <a:prstDash val="solid"/>
            <a:miter/>
          </a:ln>
        </p:spPr>
        <p:txBody>
          <a:bodyPr/>
          <a:lstStyle/>
          <a:p>
            <a:endParaRPr lang="ro-RO"/>
          </a:p>
        </p:txBody>
      </p:sp>
      <p:sp>
        <p:nvSpPr>
          <p:cNvPr id="11" name="Freeform 11"/>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9"/>
            <a:stretch>
              <a:fillRect/>
            </a:stretch>
          </a:blipFill>
          <a:ln cap="sq">
            <a:noFill/>
            <a:prstDash val="solid"/>
            <a:miter/>
          </a:ln>
        </p:spPr>
        <p:txBody>
          <a:bodyPr/>
          <a:lstStyle/>
          <a:p>
            <a:endParaRPr lang="ro-RO"/>
          </a:p>
        </p:txBody>
      </p:sp>
      <p:sp>
        <p:nvSpPr>
          <p:cNvPr id="12" name="TextBox 12"/>
          <p:cNvSpPr txBox="1"/>
          <p:nvPr/>
        </p:nvSpPr>
        <p:spPr>
          <a:xfrm>
            <a:off x="8192697" y="3515862"/>
            <a:ext cx="8205262" cy="4800219"/>
          </a:xfrm>
          <a:prstGeom prst="rect">
            <a:avLst/>
          </a:prstGeom>
        </p:spPr>
        <p:txBody>
          <a:bodyPr lIns="0" tIns="0" rIns="0" bIns="0" rtlCol="0" anchor="t">
            <a:spAutoFit/>
          </a:bodyPr>
          <a:lstStyle/>
          <a:p>
            <a:pPr algn="l">
              <a:lnSpc>
                <a:spcPts val="4247"/>
              </a:lnSpc>
            </a:pPr>
            <a:r>
              <a:rPr lang="en-US" sz="3599">
                <a:solidFill>
                  <a:srgbClr val="221F1B"/>
                </a:solidFill>
                <a:latin typeface="IM Fell"/>
                <a:ea typeface="IM Fell"/>
                <a:cs typeface="IM Fell"/>
                <a:sym typeface="IM Fell"/>
              </a:rPr>
              <a:t>Moartea ultimului domn fanariot Al.Șuțu, i-a determinat pe boierii munteni să întrunească un comitet de oblăduire(guvern provizoriu) și să-i incredințeze comanda lui Tudor Vladimirescu.</a:t>
            </a:r>
          </a:p>
          <a:p>
            <a:pPr algn="l">
              <a:lnSpc>
                <a:spcPts val="4247"/>
              </a:lnSpc>
            </a:pPr>
            <a:r>
              <a:rPr lang="en-US" sz="3599">
                <a:solidFill>
                  <a:srgbClr val="221F1B"/>
                </a:solidFill>
                <a:latin typeface="IM Fell"/>
                <a:ea typeface="IM Fell"/>
                <a:cs typeface="IM Fell"/>
                <a:sym typeface="IM Fell"/>
              </a:rPr>
              <a:t>Acesta a dat  la Padeș pe  23 ianuarie Proclamația ce chema norodul român la luptă împotriva boierilor rău făcători.  S a constituit Adunarea norodului.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0" y="0"/>
            <a:ext cx="18288000" cy="9890760"/>
          </a:xfrm>
          <a:custGeom>
            <a:avLst/>
            <a:gdLst/>
            <a:ahLst/>
            <a:cxnLst/>
            <a:rect l="l" t="t" r="r" b="b"/>
            <a:pathLst>
              <a:path w="18288000" h="9890760">
                <a:moveTo>
                  <a:pt x="0" y="0"/>
                </a:moveTo>
                <a:lnTo>
                  <a:pt x="18288000" y="0"/>
                </a:lnTo>
                <a:lnTo>
                  <a:pt x="18288000" y="9890760"/>
                </a:lnTo>
                <a:lnTo>
                  <a:pt x="0" y="9890760"/>
                </a:lnTo>
                <a:lnTo>
                  <a:pt x="0" y="0"/>
                </a:lnTo>
                <a:close/>
              </a:path>
            </a:pathLst>
          </a:custGeom>
          <a:blipFill>
            <a:blip r:embed="rId3"/>
            <a:stretch>
              <a:fillRect t="-2516" b="-19285"/>
            </a:stretch>
          </a:blipFill>
        </p:spPr>
        <p:txBody>
          <a:bodyPr/>
          <a:lstStyle/>
          <a:p>
            <a:endParaRPr lang="ro-RO"/>
          </a:p>
        </p:txBody>
      </p:sp>
      <p:sp>
        <p:nvSpPr>
          <p:cNvPr id="4" name="Freeform 4"/>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sp>
        <p:nvSpPr>
          <p:cNvPr id="5" name="Freeform 5"/>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txBody>
          <a:bodyPr/>
          <a:lstStyle/>
          <a:p>
            <a:endParaRPr lang="ro-RO"/>
          </a:p>
        </p:txBody>
      </p:sp>
      <p:sp>
        <p:nvSpPr>
          <p:cNvPr id="6" name="Freeform 6"/>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6"/>
            <a:stretch>
              <a:fillRect/>
            </a:stretch>
          </a:blipFill>
          <a:ln cap="sq">
            <a:noFill/>
            <a:prstDash val="solid"/>
            <a:miter/>
          </a:ln>
        </p:spPr>
        <p:txBody>
          <a:bodyPr/>
          <a:lstStyle/>
          <a:p>
            <a:endParaRPr lang="ro-RO"/>
          </a:p>
        </p:txBody>
      </p:sp>
      <p:sp>
        <p:nvSpPr>
          <p:cNvPr id="7" name="Freeform 7"/>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
        <p:nvSpPr>
          <p:cNvPr id="8" name="TextBox 8"/>
          <p:cNvSpPr txBox="1"/>
          <p:nvPr/>
        </p:nvSpPr>
        <p:spPr>
          <a:xfrm>
            <a:off x="3226258" y="1537386"/>
            <a:ext cx="13503780" cy="6919722"/>
          </a:xfrm>
          <a:prstGeom prst="rect">
            <a:avLst/>
          </a:prstGeom>
        </p:spPr>
        <p:txBody>
          <a:bodyPr lIns="0" tIns="0" rIns="0" bIns="0" rtlCol="0" anchor="t">
            <a:spAutoFit/>
          </a:bodyPr>
          <a:lstStyle/>
          <a:p>
            <a:pPr algn="ctr">
              <a:lnSpc>
                <a:spcPts val="7080"/>
              </a:lnSpc>
            </a:pPr>
            <a:r>
              <a:rPr lang="en-US" sz="6000">
                <a:solidFill>
                  <a:srgbClr val="000000"/>
                </a:solidFill>
                <a:latin typeface="Kaushan Script"/>
                <a:ea typeface="Kaushan Script"/>
                <a:cs typeface="Kaushan Script"/>
                <a:sym typeface="Kaushan Script"/>
              </a:rPr>
              <a:t>Programul  politic-Cererile norodului românesc -februarie 1821</a:t>
            </a:r>
          </a:p>
          <a:p>
            <a:pPr algn="ctr">
              <a:lnSpc>
                <a:spcPts val="5074"/>
              </a:lnSpc>
            </a:pPr>
            <a:r>
              <a:rPr lang="en-US" sz="4300">
                <a:solidFill>
                  <a:srgbClr val="000000"/>
                </a:solidFill>
                <a:latin typeface="Kaushan Script"/>
                <a:ea typeface="Kaushan Script"/>
                <a:cs typeface="Kaushan Script"/>
                <a:sym typeface="Kaushan Script"/>
              </a:rPr>
              <a:t>Documentul este un veritabil proiect politic ce viza modernizarea statului, prevederile fiind complexe:</a:t>
            </a:r>
          </a:p>
          <a:p>
            <a:pPr algn="ctr">
              <a:lnSpc>
                <a:spcPts val="5074"/>
              </a:lnSpc>
            </a:pPr>
            <a:r>
              <a:rPr lang="en-US" sz="4300">
                <a:solidFill>
                  <a:srgbClr val="000000"/>
                </a:solidFill>
                <a:latin typeface="Kaushan Script"/>
                <a:ea typeface="Kaushan Script"/>
                <a:cs typeface="Kaushan Script"/>
                <a:sym typeface="Kaushan Script"/>
              </a:rPr>
              <a:t>-suveranitatea norodului</a:t>
            </a:r>
          </a:p>
          <a:p>
            <a:pPr algn="ctr">
              <a:lnSpc>
                <a:spcPts val="5074"/>
              </a:lnSpc>
            </a:pPr>
            <a:r>
              <a:rPr lang="en-US" sz="4300">
                <a:solidFill>
                  <a:srgbClr val="000000"/>
                </a:solidFill>
                <a:latin typeface="Kaushan Script"/>
                <a:ea typeface="Kaushan Script"/>
                <a:cs typeface="Kaushan Script"/>
                <a:sym typeface="Kaushan Script"/>
              </a:rPr>
              <a:t>-funcțiile să fie date pe merit, nu pe bani</a:t>
            </a:r>
          </a:p>
          <a:p>
            <a:pPr algn="ctr">
              <a:lnSpc>
                <a:spcPts val="5074"/>
              </a:lnSpc>
            </a:pPr>
            <a:r>
              <a:rPr lang="en-US" sz="4300">
                <a:solidFill>
                  <a:srgbClr val="000000"/>
                </a:solidFill>
                <a:latin typeface="Kaushan Script"/>
                <a:ea typeface="Kaushan Script"/>
                <a:cs typeface="Kaushan Script"/>
                <a:sym typeface="Kaushan Script"/>
              </a:rPr>
              <a:t>-reducerea nr.de boieri greci în funcții, la 4</a:t>
            </a:r>
          </a:p>
          <a:p>
            <a:pPr algn="ctr">
              <a:lnSpc>
                <a:spcPts val="4720"/>
              </a:lnSpc>
            </a:pPr>
            <a:r>
              <a:rPr lang="en-US" sz="4000">
                <a:solidFill>
                  <a:srgbClr val="000000"/>
                </a:solidFill>
                <a:latin typeface="Kaushan Script"/>
                <a:ea typeface="Kaushan Script"/>
                <a:cs typeface="Kaushan Script"/>
                <a:sym typeface="Kaushan Script"/>
              </a:rPr>
              <a:t>-desființarea categoriilor privilegiate scutite de impozite</a:t>
            </a:r>
          </a:p>
          <a:p>
            <a:pPr algn="ctr">
              <a:lnSpc>
                <a:spcPts val="4720"/>
              </a:lnSpc>
            </a:pPr>
            <a:r>
              <a:rPr lang="en-US" sz="4000">
                <a:solidFill>
                  <a:srgbClr val="000000"/>
                </a:solidFill>
                <a:latin typeface="Kaushan Script"/>
                <a:ea typeface="Kaushan Script"/>
                <a:cs typeface="Kaushan Script"/>
                <a:sym typeface="Kaushan Script"/>
              </a:rPr>
              <a:t>-armată națională</a:t>
            </a:r>
          </a:p>
          <a:p>
            <a:pPr algn="l">
              <a:lnSpc>
                <a:spcPts val="6018"/>
              </a:lnSpc>
              <a:spcBef>
                <a:spcPct val="0"/>
              </a:spcBef>
            </a:pPr>
            <a:endParaRPr lang="en-US" sz="4000">
              <a:solidFill>
                <a:srgbClr val="000000"/>
              </a:solidFill>
              <a:latin typeface="Kaushan Script"/>
              <a:ea typeface="Kaushan Script"/>
              <a:cs typeface="Kaushan Script"/>
              <a:sym typeface="Kaushan Scrip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1198929" y="721323"/>
            <a:ext cx="16060371" cy="8372424"/>
          </a:xfrm>
          <a:custGeom>
            <a:avLst/>
            <a:gdLst/>
            <a:ahLst/>
            <a:cxnLst/>
            <a:rect l="l" t="t" r="r" b="b"/>
            <a:pathLst>
              <a:path w="16060371" h="8372424">
                <a:moveTo>
                  <a:pt x="0" y="0"/>
                </a:moveTo>
                <a:lnTo>
                  <a:pt x="16060371" y="0"/>
                </a:lnTo>
                <a:lnTo>
                  <a:pt x="16060371" y="8372424"/>
                </a:lnTo>
                <a:lnTo>
                  <a:pt x="0" y="8372424"/>
                </a:lnTo>
                <a:lnTo>
                  <a:pt x="0" y="0"/>
                </a:lnTo>
                <a:close/>
              </a:path>
            </a:pathLst>
          </a:custGeom>
          <a:blipFill>
            <a:blip r:embed="rId3"/>
            <a:stretch>
              <a:fillRect t="-13182" b="-13182"/>
            </a:stretch>
          </a:blipFill>
        </p:spPr>
        <p:txBody>
          <a:bodyPr/>
          <a:lstStyle/>
          <a:p>
            <a:endParaRPr lang="ro-RO"/>
          </a:p>
        </p:txBody>
      </p:sp>
      <p:sp>
        <p:nvSpPr>
          <p:cNvPr id="4" name="Freeform 4"/>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sp>
        <p:nvSpPr>
          <p:cNvPr id="5" name="TextBox 5"/>
          <p:cNvSpPr txBox="1"/>
          <p:nvPr/>
        </p:nvSpPr>
        <p:spPr>
          <a:xfrm>
            <a:off x="3433928" y="1083793"/>
            <a:ext cx="1142014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Sfârșitul revoluției</a:t>
            </a:r>
          </a:p>
        </p:txBody>
      </p:sp>
      <p:sp>
        <p:nvSpPr>
          <p:cNvPr id="6" name="TextBox 6"/>
          <p:cNvSpPr txBox="1"/>
          <p:nvPr/>
        </p:nvSpPr>
        <p:spPr>
          <a:xfrm>
            <a:off x="2513721" y="3246887"/>
            <a:ext cx="6424997" cy="1712341"/>
          </a:xfrm>
          <a:prstGeom prst="rect">
            <a:avLst/>
          </a:prstGeom>
        </p:spPr>
        <p:txBody>
          <a:bodyPr lIns="0" tIns="0" rIns="0" bIns="0" rtlCol="0" anchor="t">
            <a:spAutoFit/>
          </a:bodyPr>
          <a:lstStyle/>
          <a:p>
            <a:pPr marL="626107" lvl="1" indent="-313054" algn="l">
              <a:lnSpc>
                <a:spcPts val="3421"/>
              </a:lnSpc>
              <a:buFont typeface="Arial"/>
              <a:buChar char="•"/>
            </a:pPr>
            <a:r>
              <a:rPr lang="en-US" sz="2899">
                <a:solidFill>
                  <a:srgbClr val="221F1B"/>
                </a:solidFill>
                <a:latin typeface="IM Fell"/>
                <a:ea typeface="IM Fell"/>
                <a:cs typeface="IM Fell"/>
                <a:sym typeface="IM Fell"/>
              </a:rPr>
              <a:t>In februarie Tudor se îndrepta cu oamenii săi spre București, moment în care lanseazădocumentul Cererile norodului Românesc</a:t>
            </a:r>
          </a:p>
        </p:txBody>
      </p:sp>
      <p:sp>
        <p:nvSpPr>
          <p:cNvPr id="7" name="TextBox 7"/>
          <p:cNvSpPr txBox="1"/>
          <p:nvPr/>
        </p:nvSpPr>
        <p:spPr>
          <a:xfrm>
            <a:off x="9229115" y="2472007"/>
            <a:ext cx="6424997" cy="2978150"/>
          </a:xfrm>
          <a:prstGeom prst="rect">
            <a:avLst/>
          </a:prstGeom>
        </p:spPr>
        <p:txBody>
          <a:bodyPr lIns="0" tIns="0" rIns="0" bIns="0" rtlCol="0" anchor="t">
            <a:spAutoFit/>
          </a:bodyPr>
          <a:lstStyle/>
          <a:p>
            <a:pPr marL="539749" lvl="1" indent="-269875" algn="l">
              <a:lnSpc>
                <a:spcPts val="2949"/>
              </a:lnSpc>
              <a:buFont typeface="Arial"/>
              <a:buChar char="•"/>
            </a:pPr>
            <a:r>
              <a:rPr lang="en-US" sz="2499">
                <a:solidFill>
                  <a:srgbClr val="221F1B"/>
                </a:solidFill>
                <a:latin typeface="IM Fell"/>
                <a:ea typeface="IM Fell"/>
                <a:cs typeface="IM Fell"/>
                <a:sym typeface="IM Fell"/>
              </a:rPr>
              <a:t>În martie pătrundeau în Moldova eteriștii care doreau să tranziteze spațiul românesc pentru a ajunge în Balcani, unde doreau să provoace o insurecție antiotomană, dar își doreau să-l atragă și pe Vladimirescu.Cei doi se întâlnesc la București pe 30 martie și ajung la un compromis:Tudor să se retragă în N.Olteniei, iar Al.Ipsilanti la Târgoviște</a:t>
            </a:r>
          </a:p>
        </p:txBody>
      </p:sp>
      <p:sp>
        <p:nvSpPr>
          <p:cNvPr id="8" name="TextBox 8"/>
          <p:cNvSpPr txBox="1"/>
          <p:nvPr/>
        </p:nvSpPr>
        <p:spPr>
          <a:xfrm>
            <a:off x="5931502" y="6117921"/>
            <a:ext cx="6424997" cy="2606675"/>
          </a:xfrm>
          <a:prstGeom prst="rect">
            <a:avLst/>
          </a:prstGeom>
        </p:spPr>
        <p:txBody>
          <a:bodyPr lIns="0" tIns="0" rIns="0" bIns="0" rtlCol="0" anchor="t">
            <a:spAutoFit/>
          </a:bodyPr>
          <a:lstStyle/>
          <a:p>
            <a:pPr marL="539749" lvl="1" indent="-269875" algn="l">
              <a:lnSpc>
                <a:spcPts val="2949"/>
              </a:lnSpc>
              <a:buFont typeface="Arial"/>
              <a:buChar char="•"/>
            </a:pPr>
            <a:r>
              <a:rPr lang="en-US" sz="2499">
                <a:solidFill>
                  <a:srgbClr val="221F1B"/>
                </a:solidFill>
                <a:latin typeface="IM Fell"/>
                <a:ea typeface="IM Fell"/>
                <a:cs typeface="IM Fell"/>
                <a:sym typeface="IM Fell"/>
              </a:rPr>
              <a:t>Apar neânțelegeri între Tudor și căpitanii sai care jefuiau conacele boierești</a:t>
            </a:r>
          </a:p>
          <a:p>
            <a:pPr marL="539749" lvl="1" indent="-269875" algn="l">
              <a:lnSpc>
                <a:spcPts val="2949"/>
              </a:lnSpc>
              <a:buFont typeface="Arial"/>
              <a:buChar char="•"/>
            </a:pPr>
            <a:r>
              <a:rPr lang="en-US" sz="2499">
                <a:solidFill>
                  <a:srgbClr val="221F1B"/>
                </a:solidFill>
                <a:latin typeface="IM Fell"/>
                <a:ea typeface="IM Fell"/>
                <a:cs typeface="IM Fell"/>
                <a:sym typeface="IM Fell"/>
              </a:rPr>
              <a:t>unul dintre căpitani este executat din ordinul lui Tudor</a:t>
            </a:r>
          </a:p>
          <a:p>
            <a:pPr marL="539749" lvl="1" indent="-269875" algn="l">
              <a:lnSpc>
                <a:spcPts val="2949"/>
              </a:lnSpc>
              <a:buFont typeface="Arial"/>
              <a:buChar char="•"/>
            </a:pPr>
            <a:r>
              <a:rPr lang="en-US" sz="2499">
                <a:solidFill>
                  <a:srgbClr val="221F1B"/>
                </a:solidFill>
                <a:latin typeface="IM Fell"/>
                <a:ea typeface="IM Fell"/>
                <a:cs typeface="IM Fell"/>
                <a:sym typeface="IM Fell"/>
              </a:rPr>
              <a:t>oamenii lui Tudor transmit corespondența dintre acesta și otomani, iar Tudor va fi asasinat în mai 1821.</a:t>
            </a:r>
          </a:p>
        </p:txBody>
      </p:sp>
      <p:sp>
        <p:nvSpPr>
          <p:cNvPr id="9" name="Freeform 9"/>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txBody>
          <a:bodyPr/>
          <a:lstStyle/>
          <a:p>
            <a:endParaRPr lang="ro-RO"/>
          </a:p>
        </p:txBody>
      </p:sp>
      <p:sp>
        <p:nvSpPr>
          <p:cNvPr id="10" name="Freeform 10"/>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6"/>
            <a:stretch>
              <a:fillRect/>
            </a:stretch>
          </a:blipFill>
          <a:ln cap="sq">
            <a:noFill/>
            <a:prstDash val="solid"/>
            <a:miter/>
          </a:ln>
        </p:spPr>
        <p:txBody>
          <a:bodyPr/>
          <a:lstStyle/>
          <a:p>
            <a:endParaRPr lang="ro-RO"/>
          </a:p>
        </p:txBody>
      </p:sp>
      <p:sp>
        <p:nvSpPr>
          <p:cNvPr id="11" name="Freeform 11"/>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1028700" y="364058"/>
            <a:ext cx="16060371" cy="10176329"/>
          </a:xfrm>
          <a:custGeom>
            <a:avLst/>
            <a:gdLst/>
            <a:ahLst/>
            <a:cxnLst/>
            <a:rect l="l" t="t" r="r" b="b"/>
            <a:pathLst>
              <a:path w="16060371" h="10176329">
                <a:moveTo>
                  <a:pt x="0" y="0"/>
                </a:moveTo>
                <a:lnTo>
                  <a:pt x="16060371" y="0"/>
                </a:lnTo>
                <a:lnTo>
                  <a:pt x="16060371" y="10176329"/>
                </a:lnTo>
                <a:lnTo>
                  <a:pt x="0" y="10176329"/>
                </a:lnTo>
                <a:lnTo>
                  <a:pt x="0" y="0"/>
                </a:lnTo>
                <a:close/>
              </a:path>
            </a:pathLst>
          </a:custGeom>
          <a:blipFill>
            <a:blip r:embed="rId3"/>
            <a:stretch>
              <a:fillRect l="-3694" t="-11646" r="-3694"/>
            </a:stretch>
          </a:blipFill>
        </p:spPr>
        <p:txBody>
          <a:bodyPr/>
          <a:lstStyle/>
          <a:p>
            <a:endParaRPr lang="ro-RO"/>
          </a:p>
        </p:txBody>
      </p:sp>
      <p:sp>
        <p:nvSpPr>
          <p:cNvPr id="4" name="Freeform 4"/>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grpSp>
        <p:nvGrpSpPr>
          <p:cNvPr id="5" name="Group 5"/>
          <p:cNvGrpSpPr>
            <a:grpSpLocks noChangeAspect="1"/>
          </p:cNvGrpSpPr>
          <p:nvPr/>
        </p:nvGrpSpPr>
        <p:grpSpPr>
          <a:xfrm>
            <a:off x="11400755" y="4198935"/>
            <a:ext cx="5299614" cy="5059365"/>
            <a:chOff x="0" y="0"/>
            <a:chExt cx="4572000" cy="4364736"/>
          </a:xfrm>
        </p:grpSpPr>
        <p:sp>
          <p:nvSpPr>
            <p:cNvPr id="6" name="Freeform 6">
              <a:hlinkClick r:id="rId5" tooltip="https://youtube.com/shorts/5kR3wReIGGk?si=h4P6J18Up_WxM3gy"/>
            </p:cNvPr>
            <p:cNvSpPr/>
            <p:nvPr/>
          </p:nvSpPr>
          <p:spPr>
            <a:xfrm>
              <a:off x="587233" y="483601"/>
              <a:ext cx="3397534" cy="3397534"/>
            </a:xfrm>
            <a:custGeom>
              <a:avLst/>
              <a:gdLst/>
              <a:ahLst/>
              <a:cxnLst/>
              <a:rect l="l" t="t" r="r" b="b"/>
              <a:pathLst>
                <a:path w="3397534" h="3397534">
                  <a:moveTo>
                    <a:pt x="0" y="0"/>
                  </a:moveTo>
                  <a:lnTo>
                    <a:pt x="3397534" y="0"/>
                  </a:lnTo>
                  <a:lnTo>
                    <a:pt x="3397534" y="3397534"/>
                  </a:lnTo>
                  <a:lnTo>
                    <a:pt x="0" y="3397534"/>
                  </a:lnTo>
                  <a:close/>
                </a:path>
              </a:pathLst>
            </a:custGeom>
            <a:blipFill>
              <a:blip r:embed="rId6"/>
              <a:stretch>
                <a:fillRect l="-25046" r="-25046"/>
              </a:stretch>
            </a:blipFill>
          </p:spPr>
          <p:txBody>
            <a:bodyPr/>
            <a:lstStyle/>
            <a:p>
              <a:endParaRPr lang="ro-RO"/>
            </a:p>
          </p:txBody>
        </p:sp>
        <p:sp>
          <p:nvSpPr>
            <p:cNvPr id="7" name="Freeform 7">
              <a:hlinkClick r:id="rId5" tooltip="https://youtube.com/shorts/5kR3wReIGGk?si=h4P6J18Up_WxM3gy"/>
            </p:cNvPr>
            <p:cNvSpPr/>
            <p:nvPr/>
          </p:nvSpPr>
          <p:spPr>
            <a:xfrm>
              <a:off x="0" y="0"/>
              <a:ext cx="4572000" cy="4364736"/>
            </a:xfrm>
            <a:custGeom>
              <a:avLst/>
              <a:gdLst/>
              <a:ahLst/>
              <a:cxnLst/>
              <a:rect l="l" t="t" r="r" b="b"/>
              <a:pathLst>
                <a:path w="4572000" h="4364736">
                  <a:moveTo>
                    <a:pt x="0" y="0"/>
                  </a:moveTo>
                  <a:lnTo>
                    <a:pt x="4572000" y="0"/>
                  </a:lnTo>
                  <a:lnTo>
                    <a:pt x="4572000" y="4364736"/>
                  </a:lnTo>
                  <a:lnTo>
                    <a:pt x="0" y="4364736"/>
                  </a:lnTo>
                  <a:close/>
                </a:path>
              </a:pathLst>
            </a:custGeom>
            <a:blipFill>
              <a:blip r:embed="rId7"/>
              <a:stretch>
                <a:fillRect t="-17" b="-17"/>
              </a:stretch>
            </a:blipFill>
          </p:spPr>
          <p:txBody>
            <a:bodyPr/>
            <a:lstStyle/>
            <a:p>
              <a:endParaRPr lang="ro-RO"/>
            </a:p>
          </p:txBody>
        </p:sp>
      </p:grpSp>
      <p:sp>
        <p:nvSpPr>
          <p:cNvPr id="8" name="TextBox 8"/>
          <p:cNvSpPr txBox="1"/>
          <p:nvPr/>
        </p:nvSpPr>
        <p:spPr>
          <a:xfrm>
            <a:off x="3433928" y="1685715"/>
            <a:ext cx="1142014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Consecințe</a:t>
            </a:r>
          </a:p>
        </p:txBody>
      </p:sp>
      <p:sp>
        <p:nvSpPr>
          <p:cNvPr id="9" name="Freeform 9"/>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8"/>
            <a:stretch>
              <a:fillRect/>
            </a:stretch>
          </a:blipFill>
          <a:ln cap="sq">
            <a:noFill/>
            <a:prstDash val="solid"/>
            <a:miter/>
          </a:ln>
        </p:spPr>
        <p:txBody>
          <a:bodyPr/>
          <a:lstStyle/>
          <a:p>
            <a:endParaRPr lang="ro-RO"/>
          </a:p>
        </p:txBody>
      </p:sp>
      <p:sp>
        <p:nvSpPr>
          <p:cNvPr id="10" name="Freeform 10"/>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9"/>
            <a:stretch>
              <a:fillRect/>
            </a:stretch>
          </a:blipFill>
          <a:ln cap="sq">
            <a:noFill/>
            <a:prstDash val="solid"/>
            <a:miter/>
          </a:ln>
        </p:spPr>
        <p:txBody>
          <a:bodyPr/>
          <a:lstStyle/>
          <a:p>
            <a:endParaRPr lang="ro-RO"/>
          </a:p>
        </p:txBody>
      </p:sp>
      <p:sp>
        <p:nvSpPr>
          <p:cNvPr id="11" name="Freeform 11"/>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10"/>
            <a:stretch>
              <a:fillRect/>
            </a:stretch>
          </a:blipFill>
          <a:ln cap="sq">
            <a:noFill/>
            <a:prstDash val="solid"/>
            <a:miter/>
          </a:ln>
        </p:spPr>
        <p:txBody>
          <a:bodyPr/>
          <a:lstStyle/>
          <a:p>
            <a:endParaRPr lang="ro-RO"/>
          </a:p>
        </p:txBody>
      </p:sp>
      <p:sp>
        <p:nvSpPr>
          <p:cNvPr id="12" name="Freeform 12">
            <a:hlinkClick r:id="rId11" tooltip="https://youtube.com/shorts/5kR3wReIGGk?si=OdJTtZXKvQTY28ye"/>
          </p:cNvPr>
          <p:cNvSpPr/>
          <p:nvPr/>
        </p:nvSpPr>
        <p:spPr>
          <a:xfrm>
            <a:off x="11675729" y="4198935"/>
            <a:ext cx="5413341" cy="4894812"/>
          </a:xfrm>
          <a:custGeom>
            <a:avLst/>
            <a:gdLst/>
            <a:ahLst/>
            <a:cxnLst/>
            <a:rect l="l" t="t" r="r" b="b"/>
            <a:pathLst>
              <a:path w="5413341" h="4894812">
                <a:moveTo>
                  <a:pt x="0" y="0"/>
                </a:moveTo>
                <a:lnTo>
                  <a:pt x="5413342" y="0"/>
                </a:lnTo>
                <a:lnTo>
                  <a:pt x="5413342" y="4894812"/>
                </a:lnTo>
                <a:lnTo>
                  <a:pt x="0" y="4894812"/>
                </a:lnTo>
                <a:lnTo>
                  <a:pt x="0" y="0"/>
                </a:lnTo>
                <a:close/>
              </a:path>
            </a:pathLst>
          </a:custGeom>
          <a:blipFill>
            <a:blip r:embed="rId12"/>
            <a:stretch>
              <a:fillRect l="-57718" r="-14512"/>
            </a:stretch>
          </a:blipFill>
        </p:spPr>
        <p:txBody>
          <a:bodyPr/>
          <a:lstStyle/>
          <a:p>
            <a:endParaRPr lang="ro-RO"/>
          </a:p>
        </p:txBody>
      </p:sp>
      <p:sp>
        <p:nvSpPr>
          <p:cNvPr id="13" name="TextBox 13"/>
          <p:cNvSpPr txBox="1"/>
          <p:nvPr/>
        </p:nvSpPr>
        <p:spPr>
          <a:xfrm>
            <a:off x="3573989" y="3067972"/>
            <a:ext cx="6359437" cy="3053900"/>
          </a:xfrm>
          <a:prstGeom prst="rect">
            <a:avLst/>
          </a:prstGeom>
        </p:spPr>
        <p:txBody>
          <a:bodyPr lIns="0" tIns="0" rIns="0" bIns="0" rtlCol="0" anchor="t">
            <a:spAutoFit/>
          </a:bodyPr>
          <a:lstStyle/>
          <a:p>
            <a:pPr algn="l">
              <a:lnSpc>
                <a:spcPts val="4001"/>
              </a:lnSpc>
            </a:pPr>
            <a:r>
              <a:rPr lang="en-US" sz="3390">
                <a:solidFill>
                  <a:srgbClr val="221F1B"/>
                </a:solidFill>
                <a:latin typeface="IM Fell"/>
                <a:ea typeface="IM Fell"/>
                <a:cs typeface="IM Fell"/>
                <a:sym typeface="IM Fell"/>
              </a:rPr>
              <a:t> 1.Ambele mișcări au fost reprimate prin intervenția armatelor otomane, la cererea Rusiei țariste care a dezavuat de la început ambele mișcări revoluționare.</a:t>
            </a:r>
          </a:p>
          <a:p>
            <a:pPr algn="l">
              <a:lnSpc>
                <a:spcPts val="4001"/>
              </a:lnSpc>
            </a:pPr>
            <a:endParaRPr lang="en-US" sz="3390">
              <a:solidFill>
                <a:srgbClr val="221F1B"/>
              </a:solidFill>
              <a:latin typeface="IM Fell"/>
              <a:ea typeface="IM Fell"/>
              <a:cs typeface="IM Fell"/>
              <a:sym typeface="IM Fell"/>
            </a:endParaRPr>
          </a:p>
        </p:txBody>
      </p:sp>
      <p:sp>
        <p:nvSpPr>
          <p:cNvPr id="14" name="TextBox 14"/>
          <p:cNvSpPr txBox="1"/>
          <p:nvPr/>
        </p:nvSpPr>
        <p:spPr>
          <a:xfrm>
            <a:off x="2062164" y="3077497"/>
            <a:ext cx="1080946" cy="746125"/>
          </a:xfrm>
          <a:prstGeom prst="rect">
            <a:avLst/>
          </a:prstGeom>
        </p:spPr>
        <p:txBody>
          <a:bodyPr lIns="0" tIns="0" rIns="0" bIns="0" rtlCol="0" anchor="t">
            <a:spAutoFit/>
          </a:bodyPr>
          <a:lstStyle/>
          <a:p>
            <a:pPr algn="ctr">
              <a:lnSpc>
                <a:spcPts val="5900"/>
              </a:lnSpc>
            </a:pPr>
            <a:r>
              <a:rPr lang="en-US" sz="5000">
                <a:solidFill>
                  <a:srgbClr val="221F1B"/>
                </a:solidFill>
                <a:latin typeface="Kaushan Script"/>
                <a:ea typeface="Kaushan Script"/>
                <a:cs typeface="Kaushan Script"/>
                <a:sym typeface="Kaushan Script"/>
              </a:rPr>
              <a:t>1)</a:t>
            </a:r>
          </a:p>
        </p:txBody>
      </p:sp>
      <p:sp>
        <p:nvSpPr>
          <p:cNvPr id="15" name="TextBox 15"/>
          <p:cNvSpPr txBox="1"/>
          <p:nvPr/>
        </p:nvSpPr>
        <p:spPr>
          <a:xfrm>
            <a:off x="2062164" y="5853795"/>
            <a:ext cx="1080946" cy="746125"/>
          </a:xfrm>
          <a:prstGeom prst="rect">
            <a:avLst/>
          </a:prstGeom>
        </p:spPr>
        <p:txBody>
          <a:bodyPr lIns="0" tIns="0" rIns="0" bIns="0" rtlCol="0" anchor="t">
            <a:spAutoFit/>
          </a:bodyPr>
          <a:lstStyle/>
          <a:p>
            <a:pPr algn="ctr">
              <a:lnSpc>
                <a:spcPts val="5900"/>
              </a:lnSpc>
            </a:pPr>
            <a:r>
              <a:rPr lang="en-US" sz="5000">
                <a:solidFill>
                  <a:srgbClr val="221F1B"/>
                </a:solidFill>
                <a:latin typeface="Kaushan Script"/>
                <a:ea typeface="Kaushan Script"/>
                <a:cs typeface="Kaushan Script"/>
                <a:sym typeface="Kaushan Script"/>
              </a:rPr>
              <a:t>2)</a:t>
            </a:r>
          </a:p>
        </p:txBody>
      </p:sp>
      <p:sp>
        <p:nvSpPr>
          <p:cNvPr id="16" name="TextBox 16"/>
          <p:cNvSpPr txBox="1"/>
          <p:nvPr/>
        </p:nvSpPr>
        <p:spPr>
          <a:xfrm>
            <a:off x="3433928" y="5768984"/>
            <a:ext cx="6161347" cy="3371977"/>
          </a:xfrm>
          <a:prstGeom prst="rect">
            <a:avLst/>
          </a:prstGeom>
        </p:spPr>
        <p:txBody>
          <a:bodyPr lIns="0" tIns="0" rIns="0" bIns="0" rtlCol="0" anchor="t">
            <a:spAutoFit/>
          </a:bodyPr>
          <a:lstStyle/>
          <a:p>
            <a:pPr algn="ctr">
              <a:lnSpc>
                <a:spcPts val="4484"/>
              </a:lnSpc>
              <a:spcBef>
                <a:spcPct val="0"/>
              </a:spcBef>
            </a:pPr>
            <a:r>
              <a:rPr lang="en-US" sz="3800">
                <a:solidFill>
                  <a:srgbClr val="221F1B"/>
                </a:solidFill>
                <a:latin typeface="Kaushan Script"/>
                <a:ea typeface="Kaushan Script"/>
                <a:cs typeface="Kaushan Script"/>
                <a:sym typeface="Kaushan Script"/>
              </a:rPr>
              <a:t>Din 1822 se revine la domniile pământene.Primii domni pământeni au fost-Ioniță Sandu Sturdza în Moldova și Grigore Dimitrie Ghica în Țara Românească.</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1113815" y="957288"/>
            <a:ext cx="16060371" cy="8372424"/>
          </a:xfrm>
          <a:custGeom>
            <a:avLst/>
            <a:gdLst/>
            <a:ahLst/>
            <a:cxnLst/>
            <a:rect l="l" t="t" r="r" b="b"/>
            <a:pathLst>
              <a:path w="16060371" h="8372424">
                <a:moveTo>
                  <a:pt x="0" y="0"/>
                </a:moveTo>
                <a:lnTo>
                  <a:pt x="16060370" y="0"/>
                </a:lnTo>
                <a:lnTo>
                  <a:pt x="16060370" y="8372424"/>
                </a:lnTo>
                <a:lnTo>
                  <a:pt x="0" y="8372424"/>
                </a:lnTo>
                <a:lnTo>
                  <a:pt x="0" y="0"/>
                </a:lnTo>
                <a:close/>
              </a:path>
            </a:pathLst>
          </a:custGeom>
          <a:blipFill>
            <a:blip r:embed="rId3"/>
            <a:stretch>
              <a:fillRect t="-13182" b="-13182"/>
            </a:stretch>
          </a:blipFill>
        </p:spPr>
        <p:txBody>
          <a:bodyPr/>
          <a:lstStyle/>
          <a:p>
            <a:endParaRPr lang="ro-RO"/>
          </a:p>
        </p:txBody>
      </p:sp>
      <p:sp>
        <p:nvSpPr>
          <p:cNvPr id="4" name="Freeform 4"/>
          <p:cNvSpPr/>
          <p:nvPr/>
        </p:nvSpPr>
        <p:spPr>
          <a:xfrm rot="-5400000">
            <a:off x="9014406" y="-1353602"/>
            <a:ext cx="147482" cy="9652437"/>
          </a:xfrm>
          <a:custGeom>
            <a:avLst/>
            <a:gdLst/>
            <a:ahLst/>
            <a:cxnLst/>
            <a:rect l="l" t="t" r="r" b="b"/>
            <a:pathLst>
              <a:path w="147482" h="9652437">
                <a:moveTo>
                  <a:pt x="0" y="0"/>
                </a:moveTo>
                <a:lnTo>
                  <a:pt x="147481" y="0"/>
                </a:lnTo>
                <a:lnTo>
                  <a:pt x="147481" y="9652437"/>
                </a:lnTo>
                <a:lnTo>
                  <a:pt x="0" y="9652437"/>
                </a:lnTo>
                <a:lnTo>
                  <a:pt x="0" y="0"/>
                </a:lnTo>
                <a:close/>
              </a:path>
            </a:pathLst>
          </a:custGeom>
          <a:blipFill>
            <a:blip r:embed="rId4"/>
            <a:stretch>
              <a:fillRect l="-3279526" r="-1136403"/>
            </a:stretch>
          </a:blipFill>
        </p:spPr>
        <p:txBody>
          <a:bodyPr/>
          <a:lstStyle/>
          <a:p>
            <a:endParaRPr lang="ro-RO"/>
          </a:p>
        </p:txBody>
      </p:sp>
      <p:sp>
        <p:nvSpPr>
          <p:cNvPr id="5" name="Freeform 5"/>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5"/>
            <a:stretch>
              <a:fillRect/>
            </a:stretch>
          </a:blipFill>
        </p:spPr>
        <p:txBody>
          <a:bodyPr/>
          <a:lstStyle/>
          <a:p>
            <a:endParaRPr lang="ro-RO"/>
          </a:p>
        </p:txBody>
      </p:sp>
      <p:sp>
        <p:nvSpPr>
          <p:cNvPr id="6" name="Freeform 6"/>
          <p:cNvSpPr/>
          <p:nvPr/>
        </p:nvSpPr>
        <p:spPr>
          <a:xfrm>
            <a:off x="3916416" y="3086266"/>
            <a:ext cx="914439" cy="772701"/>
          </a:xfrm>
          <a:custGeom>
            <a:avLst/>
            <a:gdLst/>
            <a:ahLst/>
            <a:cxnLst/>
            <a:rect l="l" t="t" r="r" b="b"/>
            <a:pathLst>
              <a:path w="914439" h="772701">
                <a:moveTo>
                  <a:pt x="0" y="0"/>
                </a:moveTo>
                <a:lnTo>
                  <a:pt x="914438" y="0"/>
                </a:lnTo>
                <a:lnTo>
                  <a:pt x="914438" y="772701"/>
                </a:lnTo>
                <a:lnTo>
                  <a:pt x="0" y="772701"/>
                </a:lnTo>
                <a:lnTo>
                  <a:pt x="0" y="0"/>
                </a:lnTo>
                <a:close/>
              </a:path>
            </a:pathLst>
          </a:custGeom>
          <a:blipFill>
            <a:blip r:embed="rId6"/>
            <a:stretch>
              <a:fillRect/>
            </a:stretch>
          </a:blipFill>
        </p:spPr>
        <p:txBody>
          <a:bodyPr/>
          <a:lstStyle/>
          <a:p>
            <a:endParaRPr lang="ro-RO"/>
          </a:p>
        </p:txBody>
      </p:sp>
      <p:sp>
        <p:nvSpPr>
          <p:cNvPr id="7" name="Freeform 7"/>
          <p:cNvSpPr/>
          <p:nvPr/>
        </p:nvSpPr>
        <p:spPr>
          <a:xfrm>
            <a:off x="8686781" y="3086266"/>
            <a:ext cx="914439" cy="772701"/>
          </a:xfrm>
          <a:custGeom>
            <a:avLst/>
            <a:gdLst/>
            <a:ahLst/>
            <a:cxnLst/>
            <a:rect l="l" t="t" r="r" b="b"/>
            <a:pathLst>
              <a:path w="914439" h="772701">
                <a:moveTo>
                  <a:pt x="0" y="0"/>
                </a:moveTo>
                <a:lnTo>
                  <a:pt x="914438" y="0"/>
                </a:lnTo>
                <a:lnTo>
                  <a:pt x="914438" y="772701"/>
                </a:lnTo>
                <a:lnTo>
                  <a:pt x="0" y="772701"/>
                </a:lnTo>
                <a:lnTo>
                  <a:pt x="0" y="0"/>
                </a:lnTo>
                <a:close/>
              </a:path>
            </a:pathLst>
          </a:custGeom>
          <a:blipFill>
            <a:blip r:embed="rId6"/>
            <a:stretch>
              <a:fillRect/>
            </a:stretch>
          </a:blipFill>
        </p:spPr>
        <p:txBody>
          <a:bodyPr/>
          <a:lstStyle/>
          <a:p>
            <a:endParaRPr lang="ro-RO"/>
          </a:p>
        </p:txBody>
      </p:sp>
      <p:sp>
        <p:nvSpPr>
          <p:cNvPr id="8" name="Freeform 8"/>
          <p:cNvSpPr/>
          <p:nvPr/>
        </p:nvSpPr>
        <p:spPr>
          <a:xfrm>
            <a:off x="13457146" y="3086266"/>
            <a:ext cx="914439" cy="772701"/>
          </a:xfrm>
          <a:custGeom>
            <a:avLst/>
            <a:gdLst/>
            <a:ahLst/>
            <a:cxnLst/>
            <a:rect l="l" t="t" r="r" b="b"/>
            <a:pathLst>
              <a:path w="914439" h="772701">
                <a:moveTo>
                  <a:pt x="0" y="0"/>
                </a:moveTo>
                <a:lnTo>
                  <a:pt x="914438" y="0"/>
                </a:lnTo>
                <a:lnTo>
                  <a:pt x="914438" y="772701"/>
                </a:lnTo>
                <a:lnTo>
                  <a:pt x="0" y="772701"/>
                </a:lnTo>
                <a:lnTo>
                  <a:pt x="0" y="0"/>
                </a:lnTo>
                <a:close/>
              </a:path>
            </a:pathLst>
          </a:custGeom>
          <a:blipFill>
            <a:blip r:embed="rId6"/>
            <a:stretch>
              <a:fillRect/>
            </a:stretch>
          </a:blipFill>
        </p:spPr>
        <p:txBody>
          <a:bodyPr/>
          <a:lstStyle/>
          <a:p>
            <a:endParaRPr lang="ro-RO"/>
          </a:p>
        </p:txBody>
      </p:sp>
      <p:sp>
        <p:nvSpPr>
          <p:cNvPr id="9" name="TextBox 9"/>
          <p:cNvSpPr txBox="1"/>
          <p:nvPr/>
        </p:nvSpPr>
        <p:spPr>
          <a:xfrm>
            <a:off x="3433928" y="1685715"/>
            <a:ext cx="1142014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Concluzii</a:t>
            </a:r>
          </a:p>
        </p:txBody>
      </p:sp>
      <p:sp>
        <p:nvSpPr>
          <p:cNvPr id="10" name="TextBox 10"/>
          <p:cNvSpPr txBox="1"/>
          <p:nvPr/>
        </p:nvSpPr>
        <p:spPr>
          <a:xfrm>
            <a:off x="2518152" y="4135568"/>
            <a:ext cx="3710965" cy="1120775"/>
          </a:xfrm>
          <a:prstGeom prst="rect">
            <a:avLst/>
          </a:prstGeom>
        </p:spPr>
        <p:txBody>
          <a:bodyPr lIns="0" tIns="0" rIns="0" bIns="0" rtlCol="0" anchor="t">
            <a:spAutoFit/>
          </a:bodyPr>
          <a:lstStyle/>
          <a:p>
            <a:pPr algn="ctr">
              <a:lnSpc>
                <a:spcPts val="2949"/>
              </a:lnSpc>
            </a:pPr>
            <a:r>
              <a:rPr lang="en-US" sz="2499">
                <a:solidFill>
                  <a:srgbClr val="221F1B"/>
                </a:solidFill>
                <a:latin typeface="IM Fell"/>
                <a:ea typeface="IM Fell"/>
                <a:cs typeface="IM Fell"/>
                <a:sym typeface="IM Fell"/>
              </a:rPr>
              <a:t>Revoluția a deschis drum procesului de modernizare a societății românești</a:t>
            </a:r>
          </a:p>
        </p:txBody>
      </p:sp>
      <p:sp>
        <p:nvSpPr>
          <p:cNvPr id="11" name="TextBox 11"/>
          <p:cNvSpPr txBox="1"/>
          <p:nvPr/>
        </p:nvSpPr>
        <p:spPr>
          <a:xfrm>
            <a:off x="7288517" y="4135568"/>
            <a:ext cx="3710965" cy="1863725"/>
          </a:xfrm>
          <a:prstGeom prst="rect">
            <a:avLst/>
          </a:prstGeom>
        </p:spPr>
        <p:txBody>
          <a:bodyPr lIns="0" tIns="0" rIns="0" bIns="0" rtlCol="0" anchor="t">
            <a:spAutoFit/>
          </a:bodyPr>
          <a:lstStyle/>
          <a:p>
            <a:pPr algn="ctr">
              <a:lnSpc>
                <a:spcPts val="2949"/>
              </a:lnSpc>
            </a:pPr>
            <a:r>
              <a:rPr lang="en-US" sz="2499">
                <a:solidFill>
                  <a:srgbClr val="221F1B"/>
                </a:solidFill>
                <a:latin typeface="IM Fell"/>
                <a:ea typeface="IM Fell"/>
                <a:cs typeface="IM Fell"/>
                <a:sym typeface="IM Fell"/>
              </a:rPr>
              <a:t>Contextul internațional nu era favorabil revoluțiilor, întrucât Europa era controlată de Sfânta Alianță, jandarmul Europei.</a:t>
            </a:r>
          </a:p>
        </p:txBody>
      </p:sp>
      <p:sp>
        <p:nvSpPr>
          <p:cNvPr id="12" name="TextBox 12"/>
          <p:cNvSpPr txBox="1"/>
          <p:nvPr/>
        </p:nvSpPr>
        <p:spPr>
          <a:xfrm>
            <a:off x="12058882" y="4135568"/>
            <a:ext cx="3710965" cy="2235200"/>
          </a:xfrm>
          <a:prstGeom prst="rect">
            <a:avLst/>
          </a:prstGeom>
        </p:spPr>
        <p:txBody>
          <a:bodyPr lIns="0" tIns="0" rIns="0" bIns="0" rtlCol="0" anchor="t">
            <a:spAutoFit/>
          </a:bodyPr>
          <a:lstStyle/>
          <a:p>
            <a:pPr algn="ctr">
              <a:lnSpc>
                <a:spcPts val="2949"/>
              </a:lnSpc>
            </a:pPr>
            <a:r>
              <a:rPr lang="en-US" sz="2499">
                <a:solidFill>
                  <a:srgbClr val="221F1B"/>
                </a:solidFill>
                <a:latin typeface="IM Fell"/>
                <a:ea typeface="IM Fell"/>
                <a:cs typeface="IM Fell"/>
                <a:sym typeface="IM Fell"/>
              </a:rPr>
              <a:t>Revenirea la domniile pământene s- a produs în urma unei mișcări sociale ce a determinat Imperiul să restabilească domniile pământene</a:t>
            </a:r>
          </a:p>
        </p:txBody>
      </p:sp>
      <p:sp>
        <p:nvSpPr>
          <p:cNvPr id="13" name="TextBox 13"/>
          <p:cNvSpPr txBox="1"/>
          <p:nvPr/>
        </p:nvSpPr>
        <p:spPr>
          <a:xfrm>
            <a:off x="3889448" y="3254494"/>
            <a:ext cx="939707" cy="445770"/>
          </a:xfrm>
          <a:prstGeom prst="rect">
            <a:avLst/>
          </a:prstGeom>
        </p:spPr>
        <p:txBody>
          <a:bodyPr lIns="0" tIns="0" rIns="0" bIns="0" rtlCol="0" anchor="t">
            <a:spAutoFit/>
          </a:bodyPr>
          <a:lstStyle/>
          <a:p>
            <a:pPr algn="ctr">
              <a:lnSpc>
                <a:spcPts val="3540"/>
              </a:lnSpc>
            </a:pPr>
            <a:r>
              <a:rPr lang="en-US" sz="3000">
                <a:solidFill>
                  <a:srgbClr val="221F1B"/>
                </a:solidFill>
                <a:latin typeface="Kaushan Script"/>
                <a:ea typeface="Kaushan Script"/>
                <a:cs typeface="Kaushan Script"/>
                <a:sym typeface="Kaushan Script"/>
              </a:rPr>
              <a:t>1</a:t>
            </a:r>
          </a:p>
        </p:txBody>
      </p:sp>
      <p:sp>
        <p:nvSpPr>
          <p:cNvPr id="14" name="TextBox 14"/>
          <p:cNvSpPr txBox="1"/>
          <p:nvPr/>
        </p:nvSpPr>
        <p:spPr>
          <a:xfrm>
            <a:off x="8661512" y="3254494"/>
            <a:ext cx="939707" cy="445770"/>
          </a:xfrm>
          <a:prstGeom prst="rect">
            <a:avLst/>
          </a:prstGeom>
        </p:spPr>
        <p:txBody>
          <a:bodyPr lIns="0" tIns="0" rIns="0" bIns="0" rtlCol="0" anchor="t">
            <a:spAutoFit/>
          </a:bodyPr>
          <a:lstStyle/>
          <a:p>
            <a:pPr algn="ctr">
              <a:lnSpc>
                <a:spcPts val="3540"/>
              </a:lnSpc>
            </a:pPr>
            <a:r>
              <a:rPr lang="en-US" sz="3000">
                <a:solidFill>
                  <a:srgbClr val="221F1B"/>
                </a:solidFill>
                <a:latin typeface="Kaushan Script"/>
                <a:ea typeface="Kaushan Script"/>
                <a:cs typeface="Kaushan Script"/>
                <a:sym typeface="Kaushan Script"/>
              </a:rPr>
              <a:t>2</a:t>
            </a:r>
          </a:p>
        </p:txBody>
      </p:sp>
      <p:sp>
        <p:nvSpPr>
          <p:cNvPr id="15" name="TextBox 15"/>
          <p:cNvSpPr txBox="1"/>
          <p:nvPr/>
        </p:nvSpPr>
        <p:spPr>
          <a:xfrm>
            <a:off x="13433576" y="3254494"/>
            <a:ext cx="939707" cy="445770"/>
          </a:xfrm>
          <a:prstGeom prst="rect">
            <a:avLst/>
          </a:prstGeom>
        </p:spPr>
        <p:txBody>
          <a:bodyPr lIns="0" tIns="0" rIns="0" bIns="0" rtlCol="0" anchor="t">
            <a:spAutoFit/>
          </a:bodyPr>
          <a:lstStyle/>
          <a:p>
            <a:pPr algn="ctr">
              <a:lnSpc>
                <a:spcPts val="3540"/>
              </a:lnSpc>
            </a:pPr>
            <a:r>
              <a:rPr lang="en-US" sz="3000">
                <a:solidFill>
                  <a:srgbClr val="221F1B"/>
                </a:solidFill>
                <a:latin typeface="Kaushan Script"/>
                <a:ea typeface="Kaushan Script"/>
                <a:cs typeface="Kaushan Script"/>
                <a:sym typeface="Kaushan Script"/>
              </a:rPr>
              <a:t>3</a:t>
            </a:r>
          </a:p>
        </p:txBody>
      </p:sp>
      <p:sp>
        <p:nvSpPr>
          <p:cNvPr id="16" name="Freeform 16"/>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7"/>
            <a:stretch>
              <a:fillRect/>
            </a:stretch>
          </a:blipFill>
          <a:ln cap="sq">
            <a:noFill/>
            <a:prstDash val="solid"/>
            <a:miter/>
          </a:ln>
        </p:spPr>
        <p:txBody>
          <a:bodyPr/>
          <a:lstStyle/>
          <a:p>
            <a:endParaRPr lang="ro-RO"/>
          </a:p>
        </p:txBody>
      </p:sp>
      <p:sp>
        <p:nvSpPr>
          <p:cNvPr id="17" name="Freeform 17"/>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8"/>
            <a:stretch>
              <a:fillRect/>
            </a:stretch>
          </a:blipFill>
          <a:ln cap="sq">
            <a:noFill/>
            <a:prstDash val="solid"/>
            <a:miter/>
          </a:ln>
        </p:spPr>
        <p:txBody>
          <a:bodyPr/>
          <a:lstStyle/>
          <a:p>
            <a:endParaRPr lang="ro-RO"/>
          </a:p>
        </p:txBody>
      </p:sp>
      <p:sp>
        <p:nvSpPr>
          <p:cNvPr id="18" name="Freeform 18"/>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9"/>
            <a:stretch>
              <a:fillRect/>
            </a:stretch>
          </a:blipFill>
          <a:ln cap="sq">
            <a:noFill/>
            <a:prstDash val="solid"/>
            <a:miter/>
          </a:ln>
        </p:spPr>
        <p:txBody>
          <a:bodyPr/>
          <a:lstStyle/>
          <a:p>
            <a:endParaRPr lang="ro-R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380" r="-53135"/>
            </a:stretch>
          </a:blipFill>
        </p:spPr>
        <p:txBody>
          <a:bodyPr/>
          <a:lstStyle/>
          <a:p>
            <a:endParaRPr lang="ro-RO"/>
          </a:p>
        </p:txBody>
      </p:sp>
      <p:sp>
        <p:nvSpPr>
          <p:cNvPr id="3" name="Freeform 3"/>
          <p:cNvSpPr/>
          <p:nvPr/>
        </p:nvSpPr>
        <p:spPr>
          <a:xfrm>
            <a:off x="821290" y="721323"/>
            <a:ext cx="16060371" cy="8372424"/>
          </a:xfrm>
          <a:custGeom>
            <a:avLst/>
            <a:gdLst/>
            <a:ahLst/>
            <a:cxnLst/>
            <a:rect l="l" t="t" r="r" b="b"/>
            <a:pathLst>
              <a:path w="16060371" h="8372424">
                <a:moveTo>
                  <a:pt x="0" y="0"/>
                </a:moveTo>
                <a:lnTo>
                  <a:pt x="16060370" y="0"/>
                </a:lnTo>
                <a:lnTo>
                  <a:pt x="16060370" y="8372424"/>
                </a:lnTo>
                <a:lnTo>
                  <a:pt x="0" y="8372424"/>
                </a:lnTo>
                <a:lnTo>
                  <a:pt x="0" y="0"/>
                </a:lnTo>
                <a:close/>
              </a:path>
            </a:pathLst>
          </a:custGeom>
          <a:blipFill>
            <a:blip r:embed="rId3"/>
            <a:stretch>
              <a:fillRect t="-13182" b="-13182"/>
            </a:stretch>
          </a:blipFill>
        </p:spPr>
        <p:txBody>
          <a:bodyPr/>
          <a:lstStyle/>
          <a:p>
            <a:endParaRPr lang="ro-RO"/>
          </a:p>
        </p:txBody>
      </p:sp>
      <p:sp>
        <p:nvSpPr>
          <p:cNvPr id="4" name="Freeform 4"/>
          <p:cNvSpPr/>
          <p:nvPr/>
        </p:nvSpPr>
        <p:spPr>
          <a:xfrm>
            <a:off x="-741016" y="-6021857"/>
            <a:ext cx="7560945" cy="822960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txBody>
          <a:bodyPr/>
          <a:lstStyle/>
          <a:p>
            <a:endParaRPr lang="ro-RO"/>
          </a:p>
        </p:txBody>
      </p:sp>
      <p:sp>
        <p:nvSpPr>
          <p:cNvPr id="5" name="TextBox 5"/>
          <p:cNvSpPr txBox="1"/>
          <p:nvPr/>
        </p:nvSpPr>
        <p:spPr>
          <a:xfrm>
            <a:off x="3433928" y="1685715"/>
            <a:ext cx="11420144" cy="1123950"/>
          </a:xfrm>
          <a:prstGeom prst="rect">
            <a:avLst/>
          </a:prstGeom>
        </p:spPr>
        <p:txBody>
          <a:bodyPr lIns="0" tIns="0" rIns="0" bIns="0" rtlCol="0" anchor="t">
            <a:spAutoFit/>
          </a:bodyPr>
          <a:lstStyle/>
          <a:p>
            <a:pPr algn="ctr">
              <a:lnSpc>
                <a:spcPts val="8850"/>
              </a:lnSpc>
            </a:pPr>
            <a:r>
              <a:rPr lang="en-US" sz="7500">
                <a:solidFill>
                  <a:srgbClr val="221F1B"/>
                </a:solidFill>
                <a:latin typeface="Kaushan Script"/>
                <a:ea typeface="Kaushan Script"/>
                <a:cs typeface="Kaushan Script"/>
                <a:sym typeface="Kaushan Script"/>
              </a:rPr>
              <a:t>Temă</a:t>
            </a:r>
          </a:p>
        </p:txBody>
      </p:sp>
      <p:sp>
        <p:nvSpPr>
          <p:cNvPr id="6" name="Freeform 6"/>
          <p:cNvSpPr/>
          <p:nvPr/>
        </p:nvSpPr>
        <p:spPr>
          <a:xfrm>
            <a:off x="14682983" y="564666"/>
            <a:ext cx="3152630" cy="1907341"/>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txBody>
          <a:bodyPr/>
          <a:lstStyle/>
          <a:p>
            <a:endParaRPr lang="ro-RO"/>
          </a:p>
        </p:txBody>
      </p:sp>
      <p:sp>
        <p:nvSpPr>
          <p:cNvPr id="7" name="Freeform 7"/>
          <p:cNvSpPr/>
          <p:nvPr/>
        </p:nvSpPr>
        <p:spPr>
          <a:xfrm>
            <a:off x="255156" y="8736482"/>
            <a:ext cx="2507504" cy="1550518"/>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6"/>
            <a:stretch>
              <a:fillRect/>
            </a:stretch>
          </a:blipFill>
          <a:ln cap="sq">
            <a:noFill/>
            <a:prstDash val="solid"/>
            <a:miter/>
          </a:ln>
        </p:spPr>
        <p:txBody>
          <a:bodyPr/>
          <a:lstStyle/>
          <a:p>
            <a:endParaRPr lang="ro-RO"/>
          </a:p>
        </p:txBody>
      </p:sp>
      <p:sp>
        <p:nvSpPr>
          <p:cNvPr id="8" name="Freeform 8"/>
          <p:cNvSpPr/>
          <p:nvPr/>
        </p:nvSpPr>
        <p:spPr>
          <a:xfrm>
            <a:off x="14960304" y="790049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txBody>
          <a:bodyPr/>
          <a:lstStyle/>
          <a:p>
            <a:endParaRPr lang="ro-RO"/>
          </a:p>
        </p:txBody>
      </p:sp>
      <p:sp>
        <p:nvSpPr>
          <p:cNvPr id="9" name="TextBox 9"/>
          <p:cNvSpPr txBox="1"/>
          <p:nvPr/>
        </p:nvSpPr>
        <p:spPr>
          <a:xfrm>
            <a:off x="3433928" y="2809665"/>
            <a:ext cx="11420144" cy="6869684"/>
          </a:xfrm>
          <a:prstGeom prst="rect">
            <a:avLst/>
          </a:prstGeom>
        </p:spPr>
        <p:txBody>
          <a:bodyPr lIns="0" tIns="0" rIns="0" bIns="0" rtlCol="0" anchor="t">
            <a:spAutoFit/>
          </a:bodyPr>
          <a:lstStyle/>
          <a:p>
            <a:pPr algn="ctr">
              <a:lnSpc>
                <a:spcPts val="5428"/>
              </a:lnSpc>
            </a:pPr>
            <a:r>
              <a:rPr lang="en-US" sz="4600">
                <a:solidFill>
                  <a:srgbClr val="221F1B"/>
                </a:solidFill>
                <a:latin typeface="Kaushan Script"/>
                <a:ea typeface="Kaushan Script"/>
                <a:cs typeface="Kaushan Script"/>
                <a:sym typeface="Kaushan Script"/>
              </a:rPr>
              <a:t>Analizați biografia lui Tudor Vladimirescu folosind resurse online</a:t>
            </a:r>
          </a:p>
          <a:p>
            <a:pPr algn="ctr">
              <a:lnSpc>
                <a:spcPts val="5428"/>
              </a:lnSpc>
            </a:pPr>
            <a:endParaRPr lang="en-US" sz="4600">
              <a:solidFill>
                <a:srgbClr val="221F1B"/>
              </a:solidFill>
              <a:latin typeface="Kaushan Script"/>
              <a:ea typeface="Kaushan Script"/>
              <a:cs typeface="Kaushan Script"/>
              <a:sym typeface="Kaushan Script"/>
            </a:endParaRPr>
          </a:p>
          <a:p>
            <a:pPr algn="ctr">
              <a:lnSpc>
                <a:spcPts val="5428"/>
              </a:lnSpc>
            </a:pPr>
            <a:r>
              <a:rPr lang="en-US" sz="4600">
                <a:solidFill>
                  <a:srgbClr val="221F1B"/>
                </a:solidFill>
                <a:latin typeface="Kaushan Script"/>
                <a:ea typeface="Kaushan Script"/>
                <a:cs typeface="Kaushan Script"/>
                <a:sym typeface="Kaushan Script"/>
              </a:rPr>
              <a:t>https://enciclopediaromaniei.ro/wiki/Tudor_Vladimirescuhttps://</a:t>
            </a:r>
          </a:p>
          <a:p>
            <a:pPr algn="ctr">
              <a:lnSpc>
                <a:spcPts val="5428"/>
              </a:lnSpc>
            </a:pPr>
            <a:r>
              <a:rPr lang="en-US" sz="4600">
                <a:solidFill>
                  <a:srgbClr val="221F1B"/>
                </a:solidFill>
                <a:latin typeface="Kaushan Script"/>
                <a:ea typeface="Kaushan Script"/>
                <a:cs typeface="Kaushan Script"/>
                <a:sym typeface="Kaushan Script"/>
              </a:rPr>
              <a:t>historia.ro/sectiune/general/tudor-vladimirescu-omul-ideal-pentru-a-conduce-566212.html</a:t>
            </a:r>
          </a:p>
          <a:p>
            <a:pPr algn="ctr">
              <a:lnSpc>
                <a:spcPts val="5428"/>
              </a:lnSpc>
            </a:pPr>
            <a:endParaRPr lang="en-US" sz="4600">
              <a:solidFill>
                <a:srgbClr val="221F1B"/>
              </a:solidFill>
              <a:latin typeface="Kaushan Script"/>
              <a:ea typeface="Kaushan Script"/>
              <a:cs typeface="Kaushan Script"/>
              <a:sym typeface="Kaushan Script"/>
            </a:endParaRPr>
          </a:p>
          <a:p>
            <a:pPr algn="ctr">
              <a:lnSpc>
                <a:spcPts val="5428"/>
              </a:lnSpc>
              <a:spcBef>
                <a:spcPct val="0"/>
              </a:spcBef>
            </a:pPr>
            <a:endParaRPr lang="en-US" sz="4600">
              <a:solidFill>
                <a:srgbClr val="221F1B"/>
              </a:solidFill>
              <a:latin typeface="Kaushan Script"/>
              <a:ea typeface="Kaushan Script"/>
              <a:cs typeface="Kaushan Script"/>
              <a:sym typeface="Kaushan Scrip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615</Words>
  <Application>Microsoft Office PowerPoint</Application>
  <PresentationFormat>Particularizare</PresentationFormat>
  <Paragraphs>51</Paragraphs>
  <Slides>13</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13</vt:i4>
      </vt:variant>
    </vt:vector>
  </HeadingPairs>
  <TitlesOfParts>
    <vt:vector size="19" baseType="lpstr">
      <vt:lpstr>Calibri</vt:lpstr>
      <vt:lpstr>Arial</vt:lpstr>
      <vt:lpstr>Kaushan Script</vt:lpstr>
      <vt:lpstr>Arimo</vt:lpstr>
      <vt:lpstr>IM Fell</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Black Vintage Old Paper Project History Presentation</dc:title>
  <dc:creator>LTAIC</dc:creator>
  <cp:lastModifiedBy>LTAIC</cp:lastModifiedBy>
  <cp:revision>1</cp:revision>
  <dcterms:created xsi:type="dcterms:W3CDTF">2006-08-16T00:00:00Z</dcterms:created>
  <dcterms:modified xsi:type="dcterms:W3CDTF">2026-01-08T18:40:34Z</dcterms:modified>
  <dc:identifier>DAGuGgrE9ho</dc:identifier>
</cp:coreProperties>
</file>